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kn-I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C4E7531-786D-4BE8-BA9B-C5CC1997EC5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FF8A34"/>
          </a:solidFill>
          <a:ln w="0">
            <a:solidFill>
              <a:srgbClr val="FF8A34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5FBCEA-DFA5-443E-81BF-C354150088DB}"/>
              </a:ext>
            </a:extLst>
          </p:cNvPr>
          <p:cNvSpPr>
            <a:spLocks noGrp="1"/>
          </p:cNvSpPr>
          <p:nvPr/>
        </p:nvSpPr>
        <p:spPr>
          <a:xfrm>
            <a:off x="685799" y="533400"/>
            <a:ext cx="3264031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12B5CB"/>
                </a:solidFill>
              </a:defRPr>
            </a:pPr>
            <a:r>
              <a:rPr sz="1500" b="1" dirty="0">
                <a:solidFill>
                  <a:srgbClr val="12B5CB"/>
                </a:solidFill>
              </a:rPr>
              <a:t>CELTREK</a:t>
            </a:r>
            <a:r>
              <a:rPr lang="en-IN" sz="1500" b="1" dirty="0">
                <a:solidFill>
                  <a:srgbClr val="12B5CB"/>
                </a:solidFill>
              </a:rPr>
              <a:t> TECHNOLOGIES PVT. LTD.</a:t>
            </a:r>
            <a:endParaRPr sz="1500" b="1" dirty="0">
              <a:solidFill>
                <a:srgbClr val="12B5CB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11EDE06-2B4A-476C-BA04-A36A7B8DB49C}"/>
              </a:ext>
            </a:extLst>
          </p:cNvPr>
          <p:cNvSpPr>
            <a:spLocks noGrp="1"/>
          </p:cNvSpPr>
          <p:nvPr/>
        </p:nvSpPr>
        <p:spPr>
          <a:xfrm>
            <a:off x="685800" y="1485900"/>
            <a:ext cx="723900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Dealer Growth</a:t>
            </a:r>
          </a:p>
          <a:p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&amp; Support Program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D510D7-73FE-4B63-AA49-4FCE4464E001}"/>
              </a:ext>
            </a:extLst>
          </p:cNvPr>
          <p:cNvSpPr>
            <a:spLocks noGrp="1"/>
          </p:cNvSpPr>
          <p:nvPr/>
        </p:nvSpPr>
        <p:spPr>
          <a:xfrm>
            <a:off x="723900" y="3333750"/>
            <a:ext cx="7239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1800" b="0">
                <a:solidFill>
                  <a:srgbClr val="C6D8E8"/>
                </a:solidFill>
              </a:defRPr>
            </a:pPr>
            <a:r>
              <a:rPr sz="1800" b="0" dirty="0">
                <a:solidFill>
                  <a:srgbClr val="C6D8E8"/>
                </a:solidFill>
              </a:rPr>
              <a:t>Commercial Photocopiers • A4 Printers •</a:t>
            </a:r>
            <a:r>
              <a:rPr lang="en-IN" sz="1800" b="0" dirty="0">
                <a:solidFill>
                  <a:srgbClr val="C6D8E8"/>
                </a:solidFill>
              </a:rPr>
              <a:t> Production Printer </a:t>
            </a:r>
            <a:r>
              <a:rPr lang="kn-IN" dirty="0">
                <a:solidFill>
                  <a:srgbClr val="C6D8E8"/>
                </a:solidFill>
              </a:rPr>
              <a:t>•</a:t>
            </a:r>
            <a:r>
              <a:rPr lang="en-IN" sz="1800" b="0" dirty="0">
                <a:solidFill>
                  <a:srgbClr val="C6D8E8"/>
                </a:solidFill>
              </a:rPr>
              <a:t> </a:t>
            </a:r>
            <a:r>
              <a:rPr sz="1800" b="0" dirty="0">
                <a:solidFill>
                  <a:srgbClr val="C6D8E8"/>
                </a:solidFill>
              </a:rPr>
              <a:t> IT Products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E627993-7ABC-4D65-91C7-EEE704A9204B}"/>
              </a:ext>
            </a:extLst>
          </p:cNvPr>
          <p:cNvSpPr>
            <a:spLocks noGrp="1"/>
          </p:cNvSpPr>
          <p:nvPr/>
        </p:nvSpPr>
        <p:spPr>
          <a:xfrm>
            <a:off x="7810500" y="1143000"/>
            <a:ext cx="3333750" cy="3905250"/>
          </a:xfrm>
          <a:prstGeom prst="roundRect">
            <a:avLst>
              <a:gd name="adj" fmla="val 3429"/>
            </a:avLst>
          </a:prstGeom>
          <a:solidFill>
            <a:srgbClr val="102C49"/>
          </a:solidFill>
          <a:ln w="9525">
            <a:solidFill>
              <a:srgbClr val="1D496D"/>
            </a:solidFill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56DB74-4AD8-401C-B235-DBE644B5DAAA}"/>
              </a:ext>
            </a:extLst>
          </p:cNvPr>
          <p:cNvSpPr>
            <a:spLocks noGrp="1"/>
          </p:cNvSpPr>
          <p:nvPr/>
        </p:nvSpPr>
        <p:spPr>
          <a:xfrm>
            <a:off x="8191500" y="1562100"/>
            <a:ext cx="2571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725" b="1">
                <a:solidFill>
                  <a:srgbClr val="FF8A34"/>
                </a:solidFill>
              </a:defRPr>
            </a:pPr>
            <a:r>
              <a:rPr sz="1725" b="1">
                <a:solidFill>
                  <a:srgbClr val="FF8A34"/>
                </a:solidFill>
              </a:rPr>
              <a:t>KARNATAKA + GOA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995923-6D5D-4A79-9E51-4D8B7117697C}"/>
              </a:ext>
            </a:extLst>
          </p:cNvPr>
          <p:cNvSpPr>
            <a:spLocks noGrp="1"/>
          </p:cNvSpPr>
          <p:nvPr/>
        </p:nvSpPr>
        <p:spPr>
          <a:xfrm>
            <a:off x="8191500" y="2228850"/>
            <a:ext cx="257175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Authorization. Service.</a:t>
            </a:r>
          </a:p>
          <a:p>
            <a:pPr algn="ctr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GeM. Training. Growth.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2CF747-D73E-4286-A3F7-6407950C7DD9}"/>
              </a:ext>
            </a:extLst>
          </p:cNvPr>
          <p:cNvSpPr>
            <a:spLocks noGrp="1"/>
          </p:cNvSpPr>
          <p:nvPr/>
        </p:nvSpPr>
        <p:spPr>
          <a:xfrm>
            <a:off x="8620125" y="3817166"/>
            <a:ext cx="1714500" cy="38100"/>
          </a:xfrm>
          <a:prstGeom prst="rect">
            <a:avLst/>
          </a:prstGeom>
          <a:solidFill>
            <a:srgbClr val="12B5CB"/>
          </a:solidFill>
          <a:ln w="0">
            <a:solidFill>
              <a:srgbClr val="12B5CB"/>
            </a:solidFill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247C64A-EDCD-4C9C-B902-514BE7C36867}"/>
              </a:ext>
            </a:extLst>
          </p:cNvPr>
          <p:cNvSpPr>
            <a:spLocks noGrp="1"/>
          </p:cNvSpPr>
          <p:nvPr/>
        </p:nvSpPr>
        <p:spPr>
          <a:xfrm>
            <a:off x="8191500" y="3924300"/>
            <a:ext cx="257175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75" b="1">
                <a:solidFill>
                  <a:srgbClr val="D9E7F2"/>
                </a:solidFill>
              </a:defRPr>
            </a:pPr>
            <a:r>
              <a:rPr sz="1575" b="1">
                <a:solidFill>
                  <a:srgbClr val="D9E7F2"/>
                </a:solidFill>
              </a:rPr>
              <a:t>Aap sale par focus karo.</a:t>
            </a:r>
          </a:p>
          <a:p>
            <a:pPr algn="ctr">
              <a:defRPr sz="1575" b="1">
                <a:solidFill>
                  <a:srgbClr val="D9E7F2"/>
                </a:solidFill>
              </a:defRPr>
            </a:pPr>
            <a:r>
              <a:rPr sz="1575" b="1">
                <a:solidFill>
                  <a:srgbClr val="D9E7F2"/>
                </a:solidFill>
              </a:rPr>
              <a:t>System aur support hum denge.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91BCFCF-AAA6-41AD-90AF-E09F935A8131}"/>
              </a:ext>
            </a:extLst>
          </p:cNvPr>
          <p:cNvSpPr>
            <a:spLocks noGrp="1"/>
          </p:cNvSpPr>
          <p:nvPr/>
        </p:nvSpPr>
        <p:spPr>
          <a:xfrm>
            <a:off x="723900" y="6267450"/>
            <a:ext cx="4191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91AAC0"/>
                </a:solidFill>
              </a:defRPr>
            </a:pPr>
            <a:r>
              <a:rPr sz="1050" b="1">
                <a:solidFill>
                  <a:srgbClr val="91AAC0"/>
                </a:solidFill>
              </a:rPr>
              <a:t>CELTREK TECHNOLOGIES PVT LTD</a:t>
            </a:r>
          </a:p>
        </p:txBody>
      </p:sp>
    </p:spTree>
    <p:extLst>
      <p:ext uri="{BB962C8B-B14F-4D97-AF65-F5344CB8AC3E}">
        <p14:creationId xmlns:p14="http://schemas.microsoft.com/office/powerpoint/2010/main" val="2109477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FFA3B685-9FD9-4640-B0A3-2B8297C30E8F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63CE"/>
                </a:solidFill>
              </a:defRPr>
            </a:pPr>
            <a:r>
              <a:rPr sz="975" b="1">
                <a:solidFill>
                  <a:srgbClr val="0B63CE"/>
                </a:solidFill>
              </a:rPr>
              <a:t>CELTREK DEALER GROWTH PROGRAM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CC35865-7AE4-4389-8910-6B76023B5D53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953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0B1F33"/>
                </a:solidFill>
              </a:defRPr>
            </a:pPr>
            <a:r>
              <a:rPr sz="2700" b="1">
                <a:solidFill>
                  <a:srgbClr val="0B1F33"/>
                </a:solidFill>
              </a:rPr>
              <a:t>Dealer Group: fast-moving opportunities, limited-time prices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CBE33B3-FC12-4C8D-8A59-1AE5692325BE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819150" cy="47625"/>
          </a:xfrm>
          <a:prstGeom prst="rect">
            <a:avLst/>
          </a:prstGeom>
          <a:solidFill>
            <a:srgbClr val="FF8A34"/>
          </a:solidFill>
          <a:ln w="0">
            <a:solidFill>
              <a:srgbClr val="FF8A34"/>
            </a:solidFill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A55D968-53F4-41A5-9A65-E0F745D3DC68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000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1">
                <a:solidFill>
                  <a:srgbClr val="607086"/>
                </a:solidFill>
              </a:defRPr>
            </a:pPr>
            <a:r>
              <a:rPr sz="825" b="1">
                <a:solidFill>
                  <a:srgbClr val="607086"/>
                </a:solidFill>
              </a:rPr>
              <a:t>CELTREK TECHNOLOGIES PVT LTD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33B207-C800-4E9B-9ED9-FB0300CF6941}"/>
              </a:ext>
            </a:extLst>
          </p:cNvPr>
          <p:cNvSpPr>
            <a:spLocks noGrp="1"/>
          </p:cNvSpPr>
          <p:nvPr/>
        </p:nvSpPr>
        <p:spPr>
          <a:xfrm>
            <a:off x="11144250" y="6477000"/>
            <a:ext cx="4381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825" b="1">
                <a:solidFill>
                  <a:srgbClr val="607086"/>
                </a:solidFill>
              </a:defRPr>
            </a:pPr>
            <a:r>
              <a:rPr sz="825" b="1">
                <a:solidFill>
                  <a:srgbClr val="607086"/>
                </a:solidFill>
              </a:rPr>
              <a:t>10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1588ADF-DD25-46A8-820D-0A553AAF8949}"/>
              </a:ext>
            </a:extLst>
          </p:cNvPr>
          <p:cNvSpPr>
            <a:spLocks noGrp="1"/>
          </p:cNvSpPr>
          <p:nvPr/>
        </p:nvSpPr>
        <p:spPr>
          <a:xfrm>
            <a:off x="666750" y="1619250"/>
            <a:ext cx="4762500" cy="3714750"/>
          </a:xfrm>
          <a:prstGeom prst="roundRect">
            <a:avLst>
              <a:gd name="adj" fmla="val 3077"/>
            </a:avLst>
          </a:prstGeom>
          <a:solidFill>
            <a:srgbClr val="0B1F33"/>
          </a:solidFill>
          <a:ln w="9525">
            <a:solidFill>
              <a:srgbClr val="0B1F33"/>
            </a:solidFill>
            <a:prstDash val="solid"/>
          </a:ln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9BA9E0-EF1B-4ADD-997C-7E0663D85D9F}"/>
              </a:ext>
            </a:extLst>
          </p:cNvPr>
          <p:cNvSpPr>
            <a:spLocks noGrp="1"/>
          </p:cNvSpPr>
          <p:nvPr/>
        </p:nvSpPr>
        <p:spPr>
          <a:xfrm>
            <a:off x="1047750" y="2000250"/>
            <a:ext cx="4000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12B5CB"/>
                </a:solidFill>
              </a:defRPr>
            </a:pPr>
            <a:r>
              <a:rPr sz="1350" b="1">
                <a:solidFill>
                  <a:srgbClr val="12B5CB"/>
                </a:solidFill>
              </a:rPr>
              <a:t>CELTREK DEALER GROUP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38E17D-B51F-4CF4-A4E0-D910C77B4F49}"/>
              </a:ext>
            </a:extLst>
          </p:cNvPr>
          <p:cNvSpPr>
            <a:spLocks noGrp="1"/>
          </p:cNvSpPr>
          <p:nvPr/>
        </p:nvSpPr>
        <p:spPr>
          <a:xfrm>
            <a:off x="1047750" y="2667000"/>
            <a:ext cx="40005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Computers • Laptops</a:t>
            </a:r>
          </a:p>
          <a:p>
            <a:pPr algn="l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Accessories • Other products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A6FE23C-9DC6-49B5-8E87-814504B30F3B}"/>
              </a:ext>
            </a:extLst>
          </p:cNvPr>
          <p:cNvSpPr>
            <a:spLocks noGrp="1"/>
          </p:cNvSpPr>
          <p:nvPr/>
        </p:nvSpPr>
        <p:spPr>
          <a:xfrm>
            <a:off x="1047750" y="4191000"/>
            <a:ext cx="40005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D6E6F2"/>
                </a:solidFill>
              </a:defRPr>
            </a:pPr>
            <a:r>
              <a:rPr sz="1425" b="0">
                <a:solidFill>
                  <a:srgbClr val="D6E6F2"/>
                </a:solidFill>
              </a:rPr>
              <a:t>Special prices may remain valid for only 1 week—or as stated in the post.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99F2DF-67E4-4C61-B146-C87488CDB291}"/>
              </a:ext>
            </a:extLst>
          </p:cNvPr>
          <p:cNvSpPr>
            <a:spLocks noGrp="1"/>
          </p:cNvSpPr>
          <p:nvPr/>
        </p:nvSpPr>
        <p:spPr>
          <a:xfrm>
            <a:off x="6191250" y="1733550"/>
            <a:ext cx="1047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FF8A34"/>
                </a:solidFill>
              </a:defRPr>
            </a:pPr>
            <a:r>
              <a:rPr sz="1275" b="1">
                <a:solidFill>
                  <a:srgbClr val="FF8A34"/>
                </a:solidFill>
              </a:rPr>
              <a:t>CHECK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BBB5E78-6EB7-4176-96E1-D698EFBDD172}"/>
              </a:ext>
            </a:extLst>
          </p:cNvPr>
          <p:cNvSpPr>
            <a:spLocks noGrp="1"/>
          </p:cNvSpPr>
          <p:nvPr/>
        </p:nvSpPr>
        <p:spPr>
          <a:xfrm>
            <a:off x="7429500" y="1733550"/>
            <a:ext cx="36195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17263A"/>
                </a:solidFill>
              </a:defRPr>
            </a:pPr>
            <a:r>
              <a:rPr sz="1425" b="0">
                <a:solidFill>
                  <a:srgbClr val="17263A"/>
                </a:solidFill>
              </a:rPr>
              <a:t>Latest group price before quoting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03CA138-E68C-4F86-951C-0AE39F22BBFF}"/>
              </a:ext>
            </a:extLst>
          </p:cNvPr>
          <p:cNvSpPr>
            <a:spLocks noGrp="1"/>
          </p:cNvSpPr>
          <p:nvPr/>
        </p:nvSpPr>
        <p:spPr>
          <a:xfrm>
            <a:off x="6191250" y="2209800"/>
            <a:ext cx="4762500" cy="9525"/>
          </a:xfrm>
          <a:prstGeom prst="rect">
            <a:avLst/>
          </a:prstGeom>
          <a:solidFill>
            <a:srgbClr val="D6E2EC"/>
          </a:solidFill>
          <a:ln w="0">
            <a:solidFill>
              <a:srgbClr val="D6E2EC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F15EBE-3E17-455E-81F6-40964D71A5B8}"/>
              </a:ext>
            </a:extLst>
          </p:cNvPr>
          <p:cNvSpPr>
            <a:spLocks noGrp="1"/>
          </p:cNvSpPr>
          <p:nvPr/>
        </p:nvSpPr>
        <p:spPr>
          <a:xfrm>
            <a:off x="6191250" y="2609850"/>
            <a:ext cx="1047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FF8A34"/>
                </a:solidFill>
              </a:defRPr>
            </a:pPr>
            <a:r>
              <a:rPr sz="1275" b="1">
                <a:solidFill>
                  <a:srgbClr val="FF8A34"/>
                </a:solidFill>
              </a:rPr>
              <a:t>CONFIRM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D022A03-C7A8-4A99-BFDE-59207CA39BD2}"/>
              </a:ext>
            </a:extLst>
          </p:cNvPr>
          <p:cNvSpPr>
            <a:spLocks noGrp="1"/>
          </p:cNvSpPr>
          <p:nvPr/>
        </p:nvSpPr>
        <p:spPr>
          <a:xfrm>
            <a:off x="7429500" y="2609850"/>
            <a:ext cx="36195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17263A"/>
                </a:solidFill>
              </a:defRPr>
            </a:pPr>
            <a:r>
              <a:rPr sz="1425" b="0">
                <a:solidFill>
                  <a:srgbClr val="17263A"/>
                </a:solidFill>
              </a:rPr>
              <a:t>Stock + validity + taxes + freight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09230E6-C8CE-418D-8C40-8ABC1FB0D564}"/>
              </a:ext>
            </a:extLst>
          </p:cNvPr>
          <p:cNvSpPr>
            <a:spLocks noGrp="1"/>
          </p:cNvSpPr>
          <p:nvPr/>
        </p:nvSpPr>
        <p:spPr>
          <a:xfrm>
            <a:off x="6191250" y="3086100"/>
            <a:ext cx="4762500" cy="9525"/>
          </a:xfrm>
          <a:prstGeom prst="rect">
            <a:avLst/>
          </a:prstGeom>
          <a:solidFill>
            <a:srgbClr val="D6E2EC"/>
          </a:solidFill>
          <a:ln w="0">
            <a:solidFill>
              <a:srgbClr val="D6E2EC"/>
            </a:solidFill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F03D344-F87E-4599-974A-47CC08989AD3}"/>
              </a:ext>
            </a:extLst>
          </p:cNvPr>
          <p:cNvSpPr>
            <a:spLocks noGrp="1"/>
          </p:cNvSpPr>
          <p:nvPr/>
        </p:nvSpPr>
        <p:spPr>
          <a:xfrm>
            <a:off x="6191250" y="3486150"/>
            <a:ext cx="1047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FF8A34"/>
                </a:solidFill>
              </a:defRPr>
            </a:pPr>
            <a:r>
              <a:rPr sz="1275" b="1">
                <a:solidFill>
                  <a:srgbClr val="FF8A34"/>
                </a:solidFill>
              </a:rPr>
              <a:t>QUOTE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71239A0-A955-4E4A-87AC-600028A44B45}"/>
              </a:ext>
            </a:extLst>
          </p:cNvPr>
          <p:cNvSpPr>
            <a:spLocks noGrp="1"/>
          </p:cNvSpPr>
          <p:nvPr/>
        </p:nvSpPr>
        <p:spPr>
          <a:xfrm>
            <a:off x="7429500" y="3486150"/>
            <a:ext cx="36195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17263A"/>
                </a:solidFill>
              </a:defRPr>
            </a:pPr>
            <a:r>
              <a:rPr sz="1425" b="0">
                <a:solidFill>
                  <a:srgbClr val="17263A"/>
                </a:solidFill>
              </a:rPr>
              <a:t>Only after current price confirmation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D2968FB-66D0-4578-BC4F-69445F716D19}"/>
              </a:ext>
            </a:extLst>
          </p:cNvPr>
          <p:cNvSpPr>
            <a:spLocks noGrp="1"/>
          </p:cNvSpPr>
          <p:nvPr/>
        </p:nvSpPr>
        <p:spPr>
          <a:xfrm>
            <a:off x="6191250" y="3962400"/>
            <a:ext cx="4762500" cy="9525"/>
          </a:xfrm>
          <a:prstGeom prst="rect">
            <a:avLst/>
          </a:prstGeom>
          <a:solidFill>
            <a:srgbClr val="D6E2EC"/>
          </a:solidFill>
          <a:ln w="0">
            <a:solidFill>
              <a:srgbClr val="D6E2EC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333E326-FAC2-4914-A332-FA913EC1AF80}"/>
              </a:ext>
            </a:extLst>
          </p:cNvPr>
          <p:cNvSpPr>
            <a:spLocks noGrp="1"/>
          </p:cNvSpPr>
          <p:nvPr/>
        </p:nvSpPr>
        <p:spPr>
          <a:xfrm>
            <a:off x="6191250" y="4362450"/>
            <a:ext cx="1047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FF8A34"/>
                </a:solidFill>
              </a:defRPr>
            </a:pPr>
            <a:r>
              <a:rPr sz="1275" b="1">
                <a:solidFill>
                  <a:srgbClr val="FF8A34"/>
                </a:solidFill>
              </a:rPr>
              <a:t>EXECUTE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2356ED2-A0B2-4D8E-8745-A48EC360224F}"/>
              </a:ext>
            </a:extLst>
          </p:cNvPr>
          <p:cNvSpPr>
            <a:spLocks noGrp="1"/>
          </p:cNvSpPr>
          <p:nvPr/>
        </p:nvSpPr>
        <p:spPr>
          <a:xfrm>
            <a:off x="7429500" y="4362450"/>
            <a:ext cx="36195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17263A"/>
                </a:solidFill>
              </a:defRPr>
            </a:pPr>
            <a:r>
              <a:rPr sz="1425" b="0">
                <a:solidFill>
                  <a:srgbClr val="17263A"/>
                </a:solidFill>
              </a:rPr>
              <a:t>Back-to-back against customer order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B7D31D0-72CA-4D19-A320-C889FB3750D1}"/>
              </a:ext>
            </a:extLst>
          </p:cNvPr>
          <p:cNvSpPr>
            <a:spLocks noGrp="1"/>
          </p:cNvSpPr>
          <p:nvPr/>
        </p:nvSpPr>
        <p:spPr>
          <a:xfrm>
            <a:off x="6191250" y="4838700"/>
            <a:ext cx="4762500" cy="9525"/>
          </a:xfrm>
          <a:prstGeom prst="rect">
            <a:avLst/>
          </a:prstGeom>
          <a:solidFill>
            <a:srgbClr val="D6E2EC"/>
          </a:solidFill>
          <a:ln w="0">
            <a:solidFill>
              <a:srgbClr val="D6E2EC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910715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5F778541-6AC5-481F-B726-58AF05A5F7FE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63CE"/>
                </a:solidFill>
              </a:defRPr>
            </a:pPr>
            <a:r>
              <a:rPr sz="975" b="1">
                <a:solidFill>
                  <a:srgbClr val="0B63CE"/>
                </a:solidFill>
              </a:rPr>
              <a:t>CELTREK DEALER GROWTH PROGRAM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C5F161E-FFA2-4D67-A9CF-9FF01D90E89F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953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0B1F33"/>
                </a:solidFill>
              </a:defRPr>
            </a:pPr>
            <a:r>
              <a:rPr sz="2700" b="1">
                <a:solidFill>
                  <a:srgbClr val="0B1F33"/>
                </a:solidFill>
              </a:rPr>
              <a:t>Low/no inventory model: pehle customer order, phir procurement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8ED663B-F98E-4F4A-8F98-AC58C77010B9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819150" cy="47625"/>
          </a:xfrm>
          <a:prstGeom prst="rect">
            <a:avLst/>
          </a:prstGeom>
          <a:solidFill>
            <a:srgbClr val="FF8A34"/>
          </a:solidFill>
          <a:ln w="0">
            <a:solidFill>
              <a:srgbClr val="FF8A34"/>
            </a:solidFill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5B062A-E803-4D36-9519-C0C6BBA62147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000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1">
                <a:solidFill>
                  <a:srgbClr val="607086"/>
                </a:solidFill>
              </a:defRPr>
            </a:pPr>
            <a:r>
              <a:rPr sz="825" b="1">
                <a:solidFill>
                  <a:srgbClr val="607086"/>
                </a:solidFill>
              </a:rPr>
              <a:t>CELTREK TECHNOLOGIES PVT LTD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DD496B-8086-4B1A-95D3-F6727C0A8900}"/>
              </a:ext>
            </a:extLst>
          </p:cNvPr>
          <p:cNvSpPr>
            <a:spLocks noGrp="1"/>
          </p:cNvSpPr>
          <p:nvPr/>
        </p:nvSpPr>
        <p:spPr>
          <a:xfrm>
            <a:off x="11144250" y="6477000"/>
            <a:ext cx="4381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825" b="1">
                <a:solidFill>
                  <a:srgbClr val="607086"/>
                </a:solidFill>
              </a:defRPr>
            </a:pPr>
            <a:r>
              <a:rPr sz="825" b="1">
                <a:solidFill>
                  <a:srgbClr val="607086"/>
                </a:solidFill>
              </a:rPr>
              <a:t>11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007C016-1EE0-4DE8-BEDE-22C3F06A311C}"/>
              </a:ext>
            </a:extLst>
          </p:cNvPr>
          <p:cNvSpPr>
            <a:spLocks noGrp="1"/>
          </p:cNvSpPr>
          <p:nvPr/>
        </p:nvSpPr>
        <p:spPr>
          <a:xfrm>
            <a:off x="1428750" y="2971800"/>
            <a:ext cx="9334500" cy="76200"/>
          </a:xfrm>
          <a:prstGeom prst="rect">
            <a:avLst/>
          </a:prstGeom>
          <a:solidFill>
            <a:srgbClr val="BFD4E6"/>
          </a:solidFill>
          <a:ln w="0">
            <a:solidFill>
              <a:srgbClr val="BFD4E6"/>
            </a:solidFill>
            <a:prstDash val="solid"/>
          </a:ln>
        </p:spPr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499047B-1CBF-4E3B-9F98-B8087B3AF86C}"/>
              </a:ext>
            </a:extLst>
          </p:cNvPr>
          <p:cNvSpPr>
            <a:spLocks noGrp="1"/>
          </p:cNvSpPr>
          <p:nvPr/>
        </p:nvSpPr>
        <p:spPr>
          <a:xfrm>
            <a:off x="238125" y="2381250"/>
            <a:ext cx="1524000" cy="123825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566850D-ED35-4909-94C8-5A3603FF2EB0}"/>
              </a:ext>
            </a:extLst>
          </p:cNvPr>
          <p:cNvSpPr>
            <a:spLocks noGrp="1"/>
          </p:cNvSpPr>
          <p:nvPr/>
        </p:nvSpPr>
        <p:spPr>
          <a:xfrm>
            <a:off x="400050" y="2705100"/>
            <a:ext cx="119062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0B1F33"/>
                </a:solidFill>
              </a:defRPr>
            </a:pPr>
            <a:r>
              <a:rPr sz="1350" b="1">
                <a:solidFill>
                  <a:srgbClr val="0B1F33"/>
                </a:solidFill>
              </a:rPr>
              <a:t>CUSTOMER NEED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ABE0AA1-953D-43F2-A8FF-DF4E54755915}"/>
              </a:ext>
            </a:extLst>
          </p:cNvPr>
          <p:cNvSpPr>
            <a:spLocks noGrp="1"/>
          </p:cNvSpPr>
          <p:nvPr/>
        </p:nvSpPr>
        <p:spPr>
          <a:xfrm>
            <a:off x="2571750" y="2381250"/>
            <a:ext cx="1524000" cy="123825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388427-3D8B-4C89-AD68-A8E8AD37605F}"/>
              </a:ext>
            </a:extLst>
          </p:cNvPr>
          <p:cNvSpPr>
            <a:spLocks noGrp="1"/>
          </p:cNvSpPr>
          <p:nvPr/>
        </p:nvSpPr>
        <p:spPr>
          <a:xfrm>
            <a:off x="2733675" y="2705100"/>
            <a:ext cx="119062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0B1F33"/>
                </a:solidFill>
              </a:defRPr>
            </a:pPr>
            <a:r>
              <a:rPr sz="1350" b="1">
                <a:solidFill>
                  <a:srgbClr val="0B1F33"/>
                </a:solidFill>
              </a:rPr>
              <a:t>DEALER QUOTE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6CDDD92-0059-4B46-B4A2-BFE52298CF14}"/>
              </a:ext>
            </a:extLst>
          </p:cNvPr>
          <p:cNvSpPr>
            <a:spLocks noGrp="1"/>
          </p:cNvSpPr>
          <p:nvPr/>
        </p:nvSpPr>
        <p:spPr>
          <a:xfrm>
            <a:off x="4905375" y="2381250"/>
            <a:ext cx="1524000" cy="1238250"/>
          </a:xfrm>
          <a:prstGeom prst="roundRect">
            <a:avLst>
              <a:gd name="adj" fmla="val 9231"/>
            </a:avLst>
          </a:prstGeom>
          <a:solidFill>
            <a:srgbClr val="EAF3FF"/>
          </a:solidFill>
          <a:ln w="9525">
            <a:solidFill>
              <a:srgbClr val="0B63CE"/>
            </a:solidFill>
            <a:prstDash val="solid"/>
          </a:ln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46788B-5241-44E4-9731-E6D6607240CF}"/>
              </a:ext>
            </a:extLst>
          </p:cNvPr>
          <p:cNvSpPr>
            <a:spLocks noGrp="1"/>
          </p:cNvSpPr>
          <p:nvPr/>
        </p:nvSpPr>
        <p:spPr>
          <a:xfrm>
            <a:off x="5067300" y="2705100"/>
            <a:ext cx="119062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0B1F33"/>
                </a:solidFill>
              </a:defRPr>
            </a:pPr>
            <a:r>
              <a:rPr sz="1350" b="1">
                <a:solidFill>
                  <a:srgbClr val="0B1F33"/>
                </a:solidFill>
              </a:rPr>
              <a:t>ORDER + ADVANCE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5ABB859-D58A-4704-9533-96933E8A2CCB}"/>
              </a:ext>
            </a:extLst>
          </p:cNvPr>
          <p:cNvSpPr>
            <a:spLocks noGrp="1"/>
          </p:cNvSpPr>
          <p:nvPr/>
        </p:nvSpPr>
        <p:spPr>
          <a:xfrm>
            <a:off x="7239000" y="2381250"/>
            <a:ext cx="1524000" cy="123825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FE057DE-5E85-4E20-AB63-7C0811E970AC}"/>
              </a:ext>
            </a:extLst>
          </p:cNvPr>
          <p:cNvSpPr>
            <a:spLocks noGrp="1"/>
          </p:cNvSpPr>
          <p:nvPr/>
        </p:nvSpPr>
        <p:spPr>
          <a:xfrm>
            <a:off x="7400925" y="2705100"/>
            <a:ext cx="119062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0B1F33"/>
                </a:solidFill>
              </a:defRPr>
            </a:pPr>
            <a:r>
              <a:rPr sz="1350" b="1">
                <a:solidFill>
                  <a:srgbClr val="0B1F33"/>
                </a:solidFill>
              </a:rPr>
              <a:t>BACK-TO-BACK BUY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509DEC2-8566-4E6A-867A-8054F24E61B5}"/>
              </a:ext>
            </a:extLst>
          </p:cNvPr>
          <p:cNvSpPr>
            <a:spLocks noGrp="1"/>
          </p:cNvSpPr>
          <p:nvPr/>
        </p:nvSpPr>
        <p:spPr>
          <a:xfrm>
            <a:off x="9572625" y="2381250"/>
            <a:ext cx="1524000" cy="123825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BD73AE4-BC9F-4EBF-B9C4-D0AC7F7AE231}"/>
              </a:ext>
            </a:extLst>
          </p:cNvPr>
          <p:cNvSpPr>
            <a:spLocks noGrp="1"/>
          </p:cNvSpPr>
          <p:nvPr/>
        </p:nvSpPr>
        <p:spPr>
          <a:xfrm>
            <a:off x="9734550" y="2705100"/>
            <a:ext cx="119062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0B1F33"/>
                </a:solidFill>
              </a:defRPr>
            </a:pPr>
            <a:r>
              <a:rPr sz="1350" b="1">
                <a:solidFill>
                  <a:srgbClr val="0B1F33"/>
                </a:solidFill>
              </a:rPr>
              <a:t>DELIVERY + SUPPORT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C99A4D5-0C58-461B-A2F3-3371BC24317B}"/>
              </a:ext>
            </a:extLst>
          </p:cNvPr>
          <p:cNvSpPr>
            <a:spLocks noGrp="1"/>
          </p:cNvSpPr>
          <p:nvPr/>
        </p:nvSpPr>
        <p:spPr>
          <a:xfrm>
            <a:off x="1428750" y="4476750"/>
            <a:ext cx="9334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>
                <a:solidFill>
                  <a:srgbClr val="23A36D"/>
                </a:solidFill>
              </a:defRPr>
            </a:pPr>
            <a:r>
              <a:rPr sz="1875" b="1">
                <a:solidFill>
                  <a:srgbClr val="23A36D"/>
                </a:solidFill>
              </a:rPr>
              <a:t>Benefit: inventory risk kam • cash discipline better • multiple product sales possible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9CDF564-8FD2-408A-AF37-514C0598D0AB}"/>
              </a:ext>
            </a:extLst>
          </p:cNvPr>
          <p:cNvSpPr>
            <a:spLocks noGrp="1"/>
          </p:cNvSpPr>
          <p:nvPr/>
        </p:nvSpPr>
        <p:spPr>
          <a:xfrm>
            <a:off x="2095500" y="5191125"/>
            <a:ext cx="8001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607086"/>
                </a:solidFill>
              </a:defRPr>
            </a:pPr>
            <a:r>
              <a:rPr sz="1200" b="1">
                <a:solidFill>
                  <a:srgbClr val="607086"/>
                </a:solidFill>
              </a:rPr>
              <a:t>Commercial terms, advance and credit approval order-by-order confirm karein.</a:t>
            </a:r>
          </a:p>
        </p:txBody>
      </p:sp>
    </p:spTree>
    <p:extLst>
      <p:ext uri="{BB962C8B-B14F-4D97-AF65-F5344CB8AC3E}">
        <p14:creationId xmlns:p14="http://schemas.microsoft.com/office/powerpoint/2010/main" val="1135965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7212F014-3942-4CBA-808B-42E090C8D98B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63CE"/>
                </a:solidFill>
              </a:defRPr>
            </a:pPr>
            <a:r>
              <a:rPr sz="975" b="1">
                <a:solidFill>
                  <a:srgbClr val="0B63CE"/>
                </a:solidFill>
              </a:rPr>
              <a:t>CELTREK DEALER GROWTH PROGRAM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302A719-4878-46BF-9C73-103A03CC82D0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953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0B1F33"/>
                </a:solidFill>
              </a:defRPr>
            </a:pPr>
            <a:r>
              <a:rPr sz="2700" b="1">
                <a:solidFill>
                  <a:srgbClr val="0B1F33"/>
                </a:solidFill>
              </a:rPr>
              <a:t>Turnover pehle build karein; bank eligibility baad mein strengthen hogi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A55CEA-974E-41C5-81DE-65FA7649B8EA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819150" cy="47625"/>
          </a:xfrm>
          <a:prstGeom prst="rect">
            <a:avLst/>
          </a:prstGeom>
          <a:solidFill>
            <a:srgbClr val="FF8A34"/>
          </a:solidFill>
          <a:ln w="0">
            <a:solidFill>
              <a:srgbClr val="FF8A34"/>
            </a:solidFill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D1C47C-88A4-4A82-A3EB-9FE68360EB16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000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1">
                <a:solidFill>
                  <a:srgbClr val="607086"/>
                </a:solidFill>
              </a:defRPr>
            </a:pPr>
            <a:r>
              <a:rPr sz="825" b="1">
                <a:solidFill>
                  <a:srgbClr val="607086"/>
                </a:solidFill>
              </a:rPr>
              <a:t>CELTREK TECHNOLOGIES PVT LTD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D3866B-7A72-4BA0-BD78-B176689327B5}"/>
              </a:ext>
            </a:extLst>
          </p:cNvPr>
          <p:cNvSpPr>
            <a:spLocks noGrp="1"/>
          </p:cNvSpPr>
          <p:nvPr/>
        </p:nvSpPr>
        <p:spPr>
          <a:xfrm>
            <a:off x="11144250" y="6477000"/>
            <a:ext cx="4381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825" b="1">
                <a:solidFill>
                  <a:srgbClr val="607086"/>
                </a:solidFill>
              </a:defRPr>
            </a:pPr>
            <a:r>
              <a:rPr sz="825" b="1">
                <a:solidFill>
                  <a:srgbClr val="607086"/>
                </a:solidFill>
              </a:rPr>
              <a:t>12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E0C70DB-C324-4893-A2DE-5569A7C47235}"/>
              </a:ext>
            </a:extLst>
          </p:cNvPr>
          <p:cNvSpPr>
            <a:spLocks noGrp="1"/>
          </p:cNvSpPr>
          <p:nvPr/>
        </p:nvSpPr>
        <p:spPr>
          <a:xfrm>
            <a:off x="1238250" y="1571625"/>
            <a:ext cx="9715500" cy="666750"/>
          </a:xfrm>
          <a:prstGeom prst="roundRect">
            <a:avLst>
              <a:gd name="adj" fmla="val 17143"/>
            </a:avLst>
          </a:prstGeom>
          <a:solidFill>
            <a:srgbClr val="EAF3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4866FEC-E87F-469E-844A-78E497370ECE}"/>
              </a:ext>
            </a:extLst>
          </p:cNvPr>
          <p:cNvSpPr>
            <a:spLocks noGrp="1"/>
          </p:cNvSpPr>
          <p:nvPr/>
        </p:nvSpPr>
        <p:spPr>
          <a:xfrm>
            <a:off x="1476375" y="1743075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FF8A34"/>
                </a:solidFill>
              </a:defRPr>
            </a:pPr>
            <a:r>
              <a:rPr sz="1350" b="1">
                <a:solidFill>
                  <a:srgbClr val="FF8A34"/>
                </a:solidFill>
              </a:rPr>
              <a:t>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543C66-7C56-44D7-8F9F-2D103E0FA5CB}"/>
              </a:ext>
            </a:extLst>
          </p:cNvPr>
          <p:cNvSpPr>
            <a:spLocks noGrp="1"/>
          </p:cNvSpPr>
          <p:nvPr/>
        </p:nvSpPr>
        <p:spPr>
          <a:xfrm>
            <a:off x="2143125" y="1724025"/>
            <a:ext cx="2190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>
                <a:solidFill>
                  <a:srgbClr val="0B1F33"/>
                </a:solidFill>
              </a:defRPr>
            </a:pPr>
            <a:r>
              <a:rPr sz="1425" b="1">
                <a:solidFill>
                  <a:srgbClr val="0B1F33"/>
                </a:solidFill>
              </a:rPr>
              <a:t>START SMALL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C51BCFF-1FAB-4E9D-8BA3-7EE9BE51EB7A}"/>
              </a:ext>
            </a:extLst>
          </p:cNvPr>
          <p:cNvSpPr>
            <a:spLocks noGrp="1"/>
          </p:cNvSpPr>
          <p:nvPr/>
        </p:nvSpPr>
        <p:spPr>
          <a:xfrm>
            <a:off x="4476750" y="1724025"/>
            <a:ext cx="6000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607086"/>
                </a:solidFill>
              </a:defRPr>
            </a:pPr>
            <a:r>
              <a:rPr sz="1350" b="0">
                <a:solidFill>
                  <a:srgbClr val="607086"/>
                </a:solidFill>
              </a:rPr>
              <a:t>Low-fund dealer uses back-to-back orders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DE89C8C-C92D-4F75-AF0E-F7A12A4E6FB7}"/>
              </a:ext>
            </a:extLst>
          </p:cNvPr>
          <p:cNvSpPr>
            <a:spLocks noGrp="1"/>
          </p:cNvSpPr>
          <p:nvPr/>
        </p:nvSpPr>
        <p:spPr>
          <a:xfrm>
            <a:off x="1238250" y="2409825"/>
            <a:ext cx="9715500" cy="666750"/>
          </a:xfrm>
          <a:prstGeom prst="roundRect">
            <a:avLst>
              <a:gd name="adj" fmla="val 17143"/>
            </a:avLst>
          </a:prstGeom>
          <a:solidFill>
            <a:srgbClr val="FFFF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4F19A9-D5F4-4026-9F14-C95172A4CB5C}"/>
              </a:ext>
            </a:extLst>
          </p:cNvPr>
          <p:cNvSpPr>
            <a:spLocks noGrp="1"/>
          </p:cNvSpPr>
          <p:nvPr/>
        </p:nvSpPr>
        <p:spPr>
          <a:xfrm>
            <a:off x="1476375" y="2581275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FF8A34"/>
                </a:solidFill>
              </a:defRPr>
            </a:pPr>
            <a:r>
              <a:rPr sz="1350" b="1">
                <a:solidFill>
                  <a:srgbClr val="FF8A34"/>
                </a:solidFill>
              </a:rPr>
              <a:t>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4518DC4-4E96-49E8-A13D-3358EE80C0F6}"/>
              </a:ext>
            </a:extLst>
          </p:cNvPr>
          <p:cNvSpPr>
            <a:spLocks noGrp="1"/>
          </p:cNvSpPr>
          <p:nvPr/>
        </p:nvSpPr>
        <p:spPr>
          <a:xfrm>
            <a:off x="2143125" y="2562225"/>
            <a:ext cx="2190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>
                <a:solidFill>
                  <a:srgbClr val="0B1F33"/>
                </a:solidFill>
              </a:defRPr>
            </a:pPr>
            <a:r>
              <a:rPr sz="1425" b="1">
                <a:solidFill>
                  <a:srgbClr val="0B1F33"/>
                </a:solidFill>
              </a:rPr>
              <a:t>BUILD SALES HISTORY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6E78A51-87E9-4659-8AB7-4CFF1FA02E50}"/>
              </a:ext>
            </a:extLst>
          </p:cNvPr>
          <p:cNvSpPr>
            <a:spLocks noGrp="1"/>
          </p:cNvSpPr>
          <p:nvPr/>
        </p:nvSpPr>
        <p:spPr>
          <a:xfrm>
            <a:off x="4476750" y="2562225"/>
            <a:ext cx="6000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607086"/>
                </a:solidFill>
              </a:defRPr>
            </a:pPr>
            <a:r>
              <a:rPr sz="1350" b="0">
                <a:solidFill>
                  <a:srgbClr val="607086"/>
                </a:solidFill>
              </a:rPr>
              <a:t>Regular invoices and clean bank transactions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E197656-D6AB-4F80-8FAA-D86F1E52A1D3}"/>
              </a:ext>
            </a:extLst>
          </p:cNvPr>
          <p:cNvSpPr>
            <a:spLocks noGrp="1"/>
          </p:cNvSpPr>
          <p:nvPr/>
        </p:nvSpPr>
        <p:spPr>
          <a:xfrm>
            <a:off x="1238250" y="3248025"/>
            <a:ext cx="9715500" cy="666750"/>
          </a:xfrm>
          <a:prstGeom prst="roundRect">
            <a:avLst>
              <a:gd name="adj" fmla="val 17143"/>
            </a:avLst>
          </a:prstGeom>
          <a:solidFill>
            <a:srgbClr val="FFFF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B24292B-BC7B-4AA9-B880-5026E768EA10}"/>
              </a:ext>
            </a:extLst>
          </p:cNvPr>
          <p:cNvSpPr>
            <a:spLocks noGrp="1"/>
          </p:cNvSpPr>
          <p:nvPr/>
        </p:nvSpPr>
        <p:spPr>
          <a:xfrm>
            <a:off x="1476375" y="3419475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FF8A34"/>
                </a:solidFill>
              </a:defRPr>
            </a:pPr>
            <a:r>
              <a:rPr sz="1350" b="1">
                <a:solidFill>
                  <a:srgbClr val="FF8A34"/>
                </a:solidFill>
              </a:rPr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540053-FF67-4828-A7BF-C48C2F395EA7}"/>
              </a:ext>
            </a:extLst>
          </p:cNvPr>
          <p:cNvSpPr>
            <a:spLocks noGrp="1"/>
          </p:cNvSpPr>
          <p:nvPr/>
        </p:nvSpPr>
        <p:spPr>
          <a:xfrm>
            <a:off x="2143125" y="3400425"/>
            <a:ext cx="2190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>
                <a:solidFill>
                  <a:srgbClr val="0B1F33"/>
                </a:solidFill>
              </a:defRPr>
            </a:pPr>
            <a:r>
              <a:rPr sz="1425" b="1">
                <a:solidFill>
                  <a:srgbClr val="0B1F33"/>
                </a:solidFill>
              </a:rPr>
              <a:t>SHOW DISCIPLINE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D696316-60B0-4237-8F3A-612252C2ABF5}"/>
              </a:ext>
            </a:extLst>
          </p:cNvPr>
          <p:cNvSpPr>
            <a:spLocks noGrp="1"/>
          </p:cNvSpPr>
          <p:nvPr/>
        </p:nvSpPr>
        <p:spPr>
          <a:xfrm>
            <a:off x="4476750" y="3400425"/>
            <a:ext cx="6000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607086"/>
                </a:solidFill>
              </a:defRPr>
            </a:pPr>
            <a:r>
              <a:rPr sz="1350" b="0">
                <a:solidFill>
                  <a:srgbClr val="607086"/>
                </a:solidFill>
              </a:rPr>
              <a:t>GST filings, margins, collections, records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45D5CD7-A40D-4A54-A5D9-80508EB9C6B1}"/>
              </a:ext>
            </a:extLst>
          </p:cNvPr>
          <p:cNvSpPr>
            <a:spLocks noGrp="1"/>
          </p:cNvSpPr>
          <p:nvPr/>
        </p:nvSpPr>
        <p:spPr>
          <a:xfrm>
            <a:off x="1238250" y="4086225"/>
            <a:ext cx="9715500" cy="666750"/>
          </a:xfrm>
          <a:prstGeom prst="roundRect">
            <a:avLst>
              <a:gd name="adj" fmla="val 17143"/>
            </a:avLst>
          </a:prstGeom>
          <a:solidFill>
            <a:srgbClr val="FFFF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BB2D0AE-CD45-4DE7-88AA-73E4916E6933}"/>
              </a:ext>
            </a:extLst>
          </p:cNvPr>
          <p:cNvSpPr>
            <a:spLocks noGrp="1"/>
          </p:cNvSpPr>
          <p:nvPr/>
        </p:nvSpPr>
        <p:spPr>
          <a:xfrm>
            <a:off x="1476375" y="4257675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FF8A34"/>
                </a:solidFill>
              </a:defRPr>
            </a:pPr>
            <a:r>
              <a:rPr sz="1350" b="1">
                <a:solidFill>
                  <a:srgbClr val="FF8A34"/>
                </a:solidFill>
              </a:rPr>
              <a:t>4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F1CB355-E26A-46E0-B328-DF6EBEEBF80E}"/>
              </a:ext>
            </a:extLst>
          </p:cNvPr>
          <p:cNvSpPr>
            <a:spLocks noGrp="1"/>
          </p:cNvSpPr>
          <p:nvPr/>
        </p:nvSpPr>
        <p:spPr>
          <a:xfrm>
            <a:off x="2143125" y="4238625"/>
            <a:ext cx="2190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>
                <a:solidFill>
                  <a:srgbClr val="0B1F33"/>
                </a:solidFill>
              </a:defRPr>
            </a:pPr>
            <a:r>
              <a:rPr sz="1425" b="1">
                <a:solidFill>
                  <a:srgbClr val="0B1F33"/>
                </a:solidFill>
              </a:rPr>
              <a:t>SEEK FINANCE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E6925F1-668F-4075-ADFE-23B539239038}"/>
              </a:ext>
            </a:extLst>
          </p:cNvPr>
          <p:cNvSpPr>
            <a:spLocks noGrp="1"/>
          </p:cNvSpPr>
          <p:nvPr/>
        </p:nvSpPr>
        <p:spPr>
          <a:xfrm>
            <a:off x="4476750" y="4238625"/>
            <a:ext cx="6000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607086"/>
                </a:solidFill>
              </a:defRPr>
            </a:pPr>
            <a:r>
              <a:rPr sz="1350" b="0">
                <a:solidFill>
                  <a:srgbClr val="607086"/>
                </a:solidFill>
              </a:rPr>
              <a:t>Bank assesses eligibility independently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7BF87C5-99E3-4F2C-BEFF-BFF5000CE207}"/>
              </a:ext>
            </a:extLst>
          </p:cNvPr>
          <p:cNvSpPr>
            <a:spLocks noGrp="1"/>
          </p:cNvSpPr>
          <p:nvPr/>
        </p:nvSpPr>
        <p:spPr>
          <a:xfrm>
            <a:off x="1238250" y="4924425"/>
            <a:ext cx="9715500" cy="666750"/>
          </a:xfrm>
          <a:prstGeom prst="roundRect">
            <a:avLst>
              <a:gd name="adj" fmla="val 17143"/>
            </a:avLst>
          </a:prstGeom>
          <a:solidFill>
            <a:srgbClr val="FFFF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54ED4F6-730F-4A30-89B1-6518A3B32175}"/>
              </a:ext>
            </a:extLst>
          </p:cNvPr>
          <p:cNvSpPr>
            <a:spLocks noGrp="1"/>
          </p:cNvSpPr>
          <p:nvPr/>
        </p:nvSpPr>
        <p:spPr>
          <a:xfrm>
            <a:off x="1476375" y="5095875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FF8A34"/>
                </a:solidFill>
              </a:defRPr>
            </a:pPr>
            <a:r>
              <a:rPr sz="1350" b="1">
                <a:solidFill>
                  <a:srgbClr val="FF8A34"/>
                </a:solidFill>
              </a:rPr>
              <a:t>5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2D04F78-93CF-4C43-ADA6-E2125220047A}"/>
              </a:ext>
            </a:extLst>
          </p:cNvPr>
          <p:cNvSpPr>
            <a:spLocks noGrp="1"/>
          </p:cNvSpPr>
          <p:nvPr/>
        </p:nvSpPr>
        <p:spPr>
          <a:xfrm>
            <a:off x="2143125" y="5076825"/>
            <a:ext cx="2190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>
                <a:solidFill>
                  <a:srgbClr val="0B1F33"/>
                </a:solidFill>
              </a:defRPr>
            </a:pPr>
            <a:r>
              <a:rPr sz="1425" b="1">
                <a:solidFill>
                  <a:srgbClr val="0B1F33"/>
                </a:solidFill>
              </a:rPr>
              <a:t>SCALE OWN BUSINESS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8AF00AD-8A7B-47DD-BAF4-4F3A87DA4ABC}"/>
              </a:ext>
            </a:extLst>
          </p:cNvPr>
          <p:cNvSpPr>
            <a:spLocks noGrp="1"/>
          </p:cNvSpPr>
          <p:nvPr/>
        </p:nvSpPr>
        <p:spPr>
          <a:xfrm>
            <a:off x="4476750" y="5076825"/>
            <a:ext cx="6000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607086"/>
                </a:solidFill>
              </a:defRPr>
            </a:pPr>
            <a:r>
              <a:rPr sz="1350" b="0">
                <a:solidFill>
                  <a:srgbClr val="607086"/>
                </a:solidFill>
              </a:rPr>
              <a:t>Inventory/team only when economics support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F4FA51A-9E21-4F9D-B77D-F75DE2E73777}"/>
              </a:ext>
            </a:extLst>
          </p:cNvPr>
          <p:cNvSpPr>
            <a:spLocks noGrp="1"/>
          </p:cNvSpPr>
          <p:nvPr/>
        </p:nvSpPr>
        <p:spPr>
          <a:xfrm>
            <a:off x="2190750" y="5953125"/>
            <a:ext cx="7810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0">
                <a:solidFill>
                  <a:srgbClr val="607086"/>
                </a:solidFill>
              </a:defRPr>
            </a:pPr>
            <a:r>
              <a:rPr sz="1125" b="0">
                <a:solidFill>
                  <a:srgbClr val="607086"/>
                </a:solidFill>
              </a:rPr>
              <a:t>No guarantee of loan approval—focus on documented turnover and financial discipline.</a:t>
            </a:r>
          </a:p>
        </p:txBody>
      </p:sp>
    </p:spTree>
    <p:extLst>
      <p:ext uri="{BB962C8B-B14F-4D97-AF65-F5344CB8AC3E}">
        <p14:creationId xmlns:p14="http://schemas.microsoft.com/office/powerpoint/2010/main" val="177762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F23DA5F2-03FB-4EB3-9FC5-A792676E6592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63CE"/>
                </a:solidFill>
              </a:defRPr>
            </a:pPr>
            <a:r>
              <a:rPr sz="975" b="1">
                <a:solidFill>
                  <a:srgbClr val="0B63CE"/>
                </a:solidFill>
              </a:rPr>
              <a:t>CELTREK DEALER GROWTH PROGRAM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3044E24-CF7D-4D4C-8261-F58DB58C44BE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953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0B1F33"/>
                </a:solidFill>
              </a:defRPr>
            </a:pPr>
            <a:r>
              <a:rPr sz="2700" b="1" dirty="0">
                <a:solidFill>
                  <a:srgbClr val="0B1F33"/>
                </a:solidFill>
              </a:rPr>
              <a:t>90-day action plan: setup se predictable pipeline </a:t>
            </a:r>
            <a:r>
              <a:rPr sz="2700" b="1" dirty="0" err="1">
                <a:solidFill>
                  <a:srgbClr val="0B1F33"/>
                </a:solidFill>
              </a:rPr>
              <a:t>tak</a:t>
            </a:r>
            <a:endParaRPr sz="2700" b="1" dirty="0">
              <a:solidFill>
                <a:srgbClr val="0B1F33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063C59-F8CF-48E3-AF6D-7688F4BA6CCD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819150" cy="47625"/>
          </a:xfrm>
          <a:prstGeom prst="rect">
            <a:avLst/>
          </a:prstGeom>
          <a:solidFill>
            <a:srgbClr val="FF8A34"/>
          </a:solidFill>
          <a:ln w="0">
            <a:solidFill>
              <a:srgbClr val="FF8A34"/>
            </a:solidFill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AD82492-2D61-4133-985D-6F03A676AB41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000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1">
                <a:solidFill>
                  <a:srgbClr val="607086"/>
                </a:solidFill>
              </a:defRPr>
            </a:pPr>
            <a:r>
              <a:rPr sz="825" b="1">
                <a:solidFill>
                  <a:srgbClr val="607086"/>
                </a:solidFill>
              </a:rPr>
              <a:t>CELTREK TECHNOLOGIES PVT LTD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CC49A8-AA94-4E2D-9B4A-50AE5B6A1748}"/>
              </a:ext>
            </a:extLst>
          </p:cNvPr>
          <p:cNvSpPr>
            <a:spLocks noGrp="1"/>
          </p:cNvSpPr>
          <p:nvPr/>
        </p:nvSpPr>
        <p:spPr>
          <a:xfrm>
            <a:off x="11144250" y="6477000"/>
            <a:ext cx="4381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825" b="1">
                <a:solidFill>
                  <a:srgbClr val="607086"/>
                </a:solidFill>
              </a:defRPr>
            </a:pPr>
            <a:r>
              <a:rPr sz="825" b="1">
                <a:solidFill>
                  <a:srgbClr val="607086"/>
                </a:solidFill>
              </a:rPr>
              <a:t>13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0AB88BF-A4BF-4B47-80AD-09CAF8DFF613}"/>
              </a:ext>
            </a:extLst>
          </p:cNvPr>
          <p:cNvSpPr>
            <a:spLocks noGrp="1"/>
          </p:cNvSpPr>
          <p:nvPr/>
        </p:nvSpPr>
        <p:spPr>
          <a:xfrm>
            <a:off x="666750" y="1714500"/>
            <a:ext cx="3333750" cy="95250"/>
          </a:xfrm>
          <a:prstGeom prst="rect">
            <a:avLst/>
          </a:prstGeom>
          <a:solidFill>
            <a:srgbClr val="0B63CE"/>
          </a:solidFill>
          <a:ln w="0">
            <a:solidFill>
              <a:srgbClr val="0B63CE"/>
            </a:solidFill>
            <a:prstDash val="solid"/>
          </a:ln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684DA4-9F21-4857-B1CC-627B0D1A8BA7}"/>
              </a:ext>
            </a:extLst>
          </p:cNvPr>
          <p:cNvSpPr>
            <a:spLocks noGrp="1"/>
          </p:cNvSpPr>
          <p:nvPr/>
        </p:nvSpPr>
        <p:spPr>
          <a:xfrm>
            <a:off x="666750" y="2047875"/>
            <a:ext cx="3333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607086"/>
                </a:solidFill>
              </a:defRPr>
            </a:pPr>
            <a:r>
              <a:rPr sz="1275" b="1">
                <a:solidFill>
                  <a:srgbClr val="607086"/>
                </a:solidFill>
              </a:rPr>
              <a:t>DAY 1–30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2C17C94-49F9-402F-BC9B-0893663031B9}"/>
              </a:ext>
            </a:extLst>
          </p:cNvPr>
          <p:cNvSpPr>
            <a:spLocks noGrp="1"/>
          </p:cNvSpPr>
          <p:nvPr/>
        </p:nvSpPr>
        <p:spPr>
          <a:xfrm>
            <a:off x="666750" y="2476500"/>
            <a:ext cx="3333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75" b="1">
                <a:solidFill>
                  <a:srgbClr val="0B1F33"/>
                </a:solidFill>
              </a:defRPr>
            </a:pPr>
            <a:r>
              <a:rPr sz="2175" b="1">
                <a:solidFill>
                  <a:srgbClr val="0B1F33"/>
                </a:solidFill>
              </a:rPr>
              <a:t>SETUP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1E3C19-B268-4B08-B8C5-947A05C70CFF}"/>
              </a:ext>
            </a:extLst>
          </p:cNvPr>
          <p:cNvSpPr>
            <a:spLocks noGrp="1"/>
          </p:cNvSpPr>
          <p:nvPr/>
        </p:nvSpPr>
        <p:spPr>
          <a:xfrm>
            <a:off x="666750" y="3143250"/>
            <a:ext cx="33337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607086"/>
                </a:solidFill>
              </a:defRPr>
            </a:pPr>
            <a:r>
              <a:rPr sz="1425" b="0">
                <a:solidFill>
                  <a:srgbClr val="607086"/>
                </a:solidFill>
              </a:rPr>
              <a:t>Training • territory map • 100 target accounts • dealer group discipline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B21D64-7152-480C-AB8A-FABEB8B27608}"/>
              </a:ext>
            </a:extLst>
          </p:cNvPr>
          <p:cNvSpPr>
            <a:spLocks noGrp="1"/>
          </p:cNvSpPr>
          <p:nvPr/>
        </p:nvSpPr>
        <p:spPr>
          <a:xfrm>
            <a:off x="4476750" y="1714500"/>
            <a:ext cx="3333750" cy="95250"/>
          </a:xfrm>
          <a:prstGeom prst="rect">
            <a:avLst/>
          </a:prstGeom>
          <a:solidFill>
            <a:srgbClr val="FF8A34"/>
          </a:solidFill>
          <a:ln w="0">
            <a:solidFill>
              <a:srgbClr val="FF8A34"/>
            </a:solidFill>
            <a:prstDash val="solid"/>
          </a:ln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6A682C-8D46-42EE-B08C-4C977816439E}"/>
              </a:ext>
            </a:extLst>
          </p:cNvPr>
          <p:cNvSpPr>
            <a:spLocks noGrp="1"/>
          </p:cNvSpPr>
          <p:nvPr/>
        </p:nvSpPr>
        <p:spPr>
          <a:xfrm>
            <a:off x="4476750" y="2047875"/>
            <a:ext cx="3333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607086"/>
                </a:solidFill>
              </a:defRPr>
            </a:pPr>
            <a:r>
              <a:rPr sz="1275" b="1">
                <a:solidFill>
                  <a:srgbClr val="607086"/>
                </a:solidFill>
              </a:rPr>
              <a:t>DAY 31–60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CAEA834-1535-403D-809E-E0459BD2A5E0}"/>
              </a:ext>
            </a:extLst>
          </p:cNvPr>
          <p:cNvSpPr>
            <a:spLocks noGrp="1"/>
          </p:cNvSpPr>
          <p:nvPr/>
        </p:nvSpPr>
        <p:spPr>
          <a:xfrm>
            <a:off x="4476750" y="2476500"/>
            <a:ext cx="3333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75" b="1">
                <a:solidFill>
                  <a:srgbClr val="0B1F33"/>
                </a:solidFill>
              </a:defRPr>
            </a:pPr>
            <a:r>
              <a:rPr sz="2175" b="1">
                <a:solidFill>
                  <a:srgbClr val="0B1F33"/>
                </a:solidFill>
              </a:rPr>
              <a:t>ACTIVATE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46F1A2F-5A78-4524-8B9B-487DB1EAA5B2}"/>
              </a:ext>
            </a:extLst>
          </p:cNvPr>
          <p:cNvSpPr>
            <a:spLocks noGrp="1"/>
          </p:cNvSpPr>
          <p:nvPr/>
        </p:nvSpPr>
        <p:spPr>
          <a:xfrm>
            <a:off x="4476750" y="3143250"/>
            <a:ext cx="33337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607086"/>
                </a:solidFill>
              </a:defRPr>
            </a:pPr>
            <a:r>
              <a:rPr sz="1425" b="0">
                <a:solidFill>
                  <a:srgbClr val="607086"/>
                </a:solidFill>
              </a:rPr>
              <a:t>Daily visits • demos • proposals • GeM/tender screening • review every 15 days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912844-DF61-4309-998E-71982159BCE8}"/>
              </a:ext>
            </a:extLst>
          </p:cNvPr>
          <p:cNvSpPr>
            <a:spLocks noGrp="1"/>
          </p:cNvSpPr>
          <p:nvPr/>
        </p:nvSpPr>
        <p:spPr>
          <a:xfrm>
            <a:off x="8286750" y="1714500"/>
            <a:ext cx="3333750" cy="95250"/>
          </a:xfrm>
          <a:prstGeom prst="rect">
            <a:avLst/>
          </a:prstGeom>
          <a:solidFill>
            <a:srgbClr val="23A36D"/>
          </a:solidFill>
          <a:ln w="0">
            <a:solidFill>
              <a:srgbClr val="23A36D"/>
            </a:solidFill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7D4EC51-D1E6-48CE-B77C-AF67CDC11F31}"/>
              </a:ext>
            </a:extLst>
          </p:cNvPr>
          <p:cNvSpPr>
            <a:spLocks noGrp="1"/>
          </p:cNvSpPr>
          <p:nvPr/>
        </p:nvSpPr>
        <p:spPr>
          <a:xfrm>
            <a:off x="8286750" y="2047875"/>
            <a:ext cx="3333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607086"/>
                </a:solidFill>
              </a:defRPr>
            </a:pPr>
            <a:r>
              <a:rPr sz="1275" b="1">
                <a:solidFill>
                  <a:srgbClr val="607086"/>
                </a:solidFill>
              </a:rPr>
              <a:t>DAY 61–90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3151F3B-E256-4261-8F5A-E577D948DD29}"/>
              </a:ext>
            </a:extLst>
          </p:cNvPr>
          <p:cNvSpPr>
            <a:spLocks noGrp="1"/>
          </p:cNvSpPr>
          <p:nvPr/>
        </p:nvSpPr>
        <p:spPr>
          <a:xfrm>
            <a:off x="8286750" y="2476500"/>
            <a:ext cx="3333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75" b="1">
                <a:solidFill>
                  <a:srgbClr val="0B1F33"/>
                </a:solidFill>
              </a:defRPr>
            </a:pPr>
            <a:r>
              <a:rPr sz="2175" b="1">
                <a:solidFill>
                  <a:srgbClr val="0B1F33"/>
                </a:solidFill>
              </a:rPr>
              <a:t>CONVERT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11F917E-F93C-4E79-BE97-CC3D54172D42}"/>
              </a:ext>
            </a:extLst>
          </p:cNvPr>
          <p:cNvSpPr>
            <a:spLocks noGrp="1"/>
          </p:cNvSpPr>
          <p:nvPr/>
        </p:nvSpPr>
        <p:spPr>
          <a:xfrm>
            <a:off x="8286750" y="3143250"/>
            <a:ext cx="33337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607086"/>
                </a:solidFill>
              </a:defRPr>
            </a:pPr>
            <a:r>
              <a:rPr sz="1425" b="0">
                <a:solidFill>
                  <a:srgbClr val="607086"/>
                </a:solidFill>
              </a:rPr>
              <a:t>Close orders • execute well • collect references • build repeat consumables pipeline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94A405B-FB47-4512-9791-D3BCC3CD5AB5}"/>
              </a:ext>
            </a:extLst>
          </p:cNvPr>
          <p:cNvSpPr>
            <a:spLocks noGrp="1"/>
          </p:cNvSpPr>
          <p:nvPr/>
        </p:nvSpPr>
        <p:spPr>
          <a:xfrm>
            <a:off x="1714500" y="4953000"/>
            <a:ext cx="8763000" cy="666750"/>
          </a:xfrm>
          <a:prstGeom prst="roundRect">
            <a:avLst>
              <a:gd name="adj" fmla="val 17143"/>
            </a:avLst>
          </a:prstGeom>
          <a:solidFill>
            <a:srgbClr val="0B1F33"/>
          </a:solidFill>
          <a:ln w="9525">
            <a:solidFill>
              <a:srgbClr val="0B1F33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B02FB22-7E43-40AD-BCC4-25E728EC46FB}"/>
              </a:ext>
            </a:extLst>
          </p:cNvPr>
          <p:cNvSpPr>
            <a:spLocks noGrp="1"/>
          </p:cNvSpPr>
          <p:nvPr/>
        </p:nvSpPr>
        <p:spPr>
          <a:xfrm>
            <a:off x="2000250" y="5143500"/>
            <a:ext cx="8191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90-day outcome: active territory • disciplined pipeline • first wins • next-quarter scale plan</a:t>
            </a:r>
          </a:p>
        </p:txBody>
      </p:sp>
    </p:spTree>
    <p:extLst>
      <p:ext uri="{BB962C8B-B14F-4D97-AF65-F5344CB8AC3E}">
        <p14:creationId xmlns:p14="http://schemas.microsoft.com/office/powerpoint/2010/main" val="196766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C40B532-E19A-4140-BCC5-B06A1C5719B6}"/>
              </a:ext>
            </a:extLst>
          </p:cNvPr>
          <p:cNvSpPr>
            <a:spLocks noGrp="1"/>
          </p:cNvSpPr>
          <p:nvPr/>
        </p:nvSpPr>
        <p:spPr>
          <a:xfrm>
            <a:off x="742950" y="666750"/>
            <a:ext cx="6667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12B5CB"/>
                </a:solidFill>
              </a:defRPr>
            </a:pPr>
            <a:r>
              <a:rPr sz="1350" b="1">
                <a:solidFill>
                  <a:srgbClr val="12B5CB"/>
                </a:solidFill>
              </a:rPr>
              <a:t>LET’S BUILD YOUR AREA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032D398-CA13-4752-8193-2EA1FC2E708D}"/>
              </a:ext>
            </a:extLst>
          </p:cNvPr>
          <p:cNvSpPr>
            <a:spLocks noGrp="1"/>
          </p:cNvSpPr>
          <p:nvPr/>
        </p:nvSpPr>
        <p:spPr>
          <a:xfrm>
            <a:off x="742950" y="1476375"/>
            <a:ext cx="714375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3450" b="1">
                <a:solidFill>
                  <a:srgbClr val="FFFFFF"/>
                </a:solidFill>
              </a:defRPr>
            </a:pPr>
            <a:r>
              <a:rPr lang="kn-IN" sz="3450" b="1" dirty="0" err="1"/>
              <a:t>You</a:t>
            </a:r>
            <a:r>
              <a:rPr lang="kn-IN" sz="3450" b="1" dirty="0"/>
              <a:t> </a:t>
            </a:r>
            <a:r>
              <a:rPr lang="kn-IN" sz="3450" b="1" dirty="0" err="1"/>
              <a:t>Focus</a:t>
            </a:r>
            <a:r>
              <a:rPr lang="kn-IN" sz="3450" b="1" dirty="0"/>
              <a:t> </a:t>
            </a:r>
            <a:r>
              <a:rPr lang="kn-IN" sz="3450" b="1" dirty="0" err="1"/>
              <a:t>on</a:t>
            </a:r>
            <a:r>
              <a:rPr lang="kn-IN" sz="3450" b="1" dirty="0"/>
              <a:t> </a:t>
            </a:r>
            <a:r>
              <a:rPr lang="kn-IN" sz="3450" b="1" dirty="0" err="1"/>
              <a:t>Sales</a:t>
            </a:r>
            <a:r>
              <a:rPr lang="kn-IN" sz="3450" b="1" dirty="0"/>
              <a:t>. </a:t>
            </a:r>
            <a:r>
              <a:rPr lang="kn-IN" sz="3450" b="1" dirty="0" err="1"/>
              <a:t>Celtrek</a:t>
            </a:r>
            <a:r>
              <a:rPr lang="kn-IN" sz="3450" b="1" dirty="0"/>
              <a:t> </a:t>
            </a:r>
            <a:r>
              <a:rPr lang="kn-IN" sz="3450" b="1" dirty="0" err="1"/>
              <a:t>Supports</a:t>
            </a:r>
            <a:r>
              <a:rPr lang="kn-IN" sz="3450" b="1" dirty="0"/>
              <a:t> </a:t>
            </a:r>
            <a:r>
              <a:rPr lang="kn-IN" sz="3450" b="1" dirty="0" err="1"/>
              <a:t>You</a:t>
            </a:r>
            <a:r>
              <a:rPr lang="kn-IN" sz="3450" b="1" dirty="0"/>
              <a:t> </a:t>
            </a:r>
            <a:r>
              <a:rPr lang="kn-IN" sz="3450" b="1" dirty="0" err="1"/>
              <a:t>at</a:t>
            </a:r>
            <a:r>
              <a:rPr lang="kn-IN" sz="3450" b="1" dirty="0"/>
              <a:t> </a:t>
            </a:r>
            <a:r>
              <a:rPr lang="kn-IN" sz="3450" b="1" dirty="0" err="1"/>
              <a:t>Every</a:t>
            </a:r>
            <a:r>
              <a:rPr lang="kn-IN" sz="3450" b="1" dirty="0"/>
              <a:t> </a:t>
            </a:r>
            <a:r>
              <a:rPr lang="kn-IN" sz="3450" b="1" dirty="0" err="1"/>
              <a:t>Step</a:t>
            </a:r>
            <a:r>
              <a:rPr lang="en-IN" sz="3450" b="1" dirty="0"/>
              <a:t>.</a:t>
            </a:r>
            <a:endParaRPr sz="3450" b="1" dirty="0">
              <a:solidFill>
                <a:srgbClr val="FFFF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3AF415-A753-4B5E-9F18-49CEE70B8A1A}"/>
              </a:ext>
            </a:extLst>
          </p:cNvPr>
          <p:cNvSpPr>
            <a:spLocks noGrp="1"/>
          </p:cNvSpPr>
          <p:nvPr/>
        </p:nvSpPr>
        <p:spPr>
          <a:xfrm>
            <a:off x="781050" y="4048125"/>
            <a:ext cx="1428750" cy="57150"/>
          </a:xfrm>
          <a:prstGeom prst="rect">
            <a:avLst/>
          </a:prstGeom>
          <a:solidFill>
            <a:srgbClr val="FF8A34"/>
          </a:solidFill>
          <a:ln w="0">
            <a:solidFill>
              <a:srgbClr val="FF8A34"/>
            </a:solidFill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98D43B7-1F92-4618-9DBD-9FECBE48252D}"/>
              </a:ext>
            </a:extLst>
          </p:cNvPr>
          <p:cNvSpPr>
            <a:spLocks noGrp="1"/>
          </p:cNvSpPr>
          <p:nvPr/>
        </p:nvSpPr>
        <p:spPr>
          <a:xfrm>
            <a:off x="781050" y="4476750"/>
            <a:ext cx="1905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FF8A34"/>
                </a:solidFill>
              </a:defRPr>
            </a:pPr>
            <a:r>
              <a:rPr sz="1275" b="1">
                <a:solidFill>
                  <a:srgbClr val="FF8A34"/>
                </a:solidFill>
              </a:rPr>
              <a:t>Next step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E8BF5A-C852-470E-AF06-6CEF2D7B8200}"/>
              </a:ext>
            </a:extLst>
          </p:cNvPr>
          <p:cNvSpPr>
            <a:spLocks noGrp="1"/>
          </p:cNvSpPr>
          <p:nvPr/>
        </p:nvSpPr>
        <p:spPr>
          <a:xfrm>
            <a:off x="781050" y="4905375"/>
            <a:ext cx="7239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>
                <a:solidFill>
                  <a:srgbClr val="D8E7F1"/>
                </a:solidFill>
              </a:defRPr>
            </a:pPr>
            <a:r>
              <a:rPr sz="1800" b="0">
                <a:solidFill>
                  <a:srgbClr val="D8E7F1"/>
                </a:solidFill>
              </a:rPr>
              <a:t>Territory mapping + product onboarding + first fortnightly review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7AC4108-D065-492D-8D35-BF5390C3FEEC}"/>
              </a:ext>
            </a:extLst>
          </p:cNvPr>
          <p:cNvSpPr>
            <a:spLocks noGrp="1"/>
          </p:cNvSpPr>
          <p:nvPr/>
        </p:nvSpPr>
        <p:spPr>
          <a:xfrm>
            <a:off x="8572500" y="1381125"/>
            <a:ext cx="2571750" cy="3143250"/>
          </a:xfrm>
          <a:prstGeom prst="roundRect">
            <a:avLst>
              <a:gd name="adj" fmla="val 4444"/>
            </a:avLst>
          </a:prstGeom>
          <a:solidFill>
            <a:srgbClr val="102C49"/>
          </a:solidFill>
          <a:ln w="9525">
            <a:solidFill>
              <a:srgbClr val="1D496D"/>
            </a:solidFill>
            <a:prstDash val="solid"/>
          </a:ln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80FF92-2413-42AC-AD05-C0FC5977DC29}"/>
              </a:ext>
            </a:extLst>
          </p:cNvPr>
          <p:cNvSpPr>
            <a:spLocks noGrp="1"/>
          </p:cNvSpPr>
          <p:nvPr/>
        </p:nvSpPr>
        <p:spPr>
          <a:xfrm>
            <a:off x="8762999" y="1905000"/>
            <a:ext cx="2313495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3150" b="1">
                <a:solidFill>
                  <a:srgbClr val="12B5CB"/>
                </a:solidFill>
              </a:defRPr>
            </a:pPr>
            <a:r>
              <a:rPr sz="3150" b="1" dirty="0">
                <a:solidFill>
                  <a:srgbClr val="12B5CB"/>
                </a:solidFill>
              </a:rPr>
              <a:t>KARNATAKA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51150A-23AE-4D19-B0E9-F63C4ECC88DA}"/>
              </a:ext>
            </a:extLst>
          </p:cNvPr>
          <p:cNvSpPr>
            <a:spLocks noGrp="1"/>
          </p:cNvSpPr>
          <p:nvPr/>
        </p:nvSpPr>
        <p:spPr>
          <a:xfrm>
            <a:off x="8763000" y="2457450"/>
            <a:ext cx="2190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607086"/>
                </a:solidFill>
              </a:defRPr>
            </a:pPr>
            <a:r>
              <a:rPr sz="1275" b="1">
                <a:solidFill>
                  <a:srgbClr val="607086"/>
                </a:solidFill>
              </a:rPr>
              <a:t>AUTHORIZED / SERVICE TERRITORY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C5969D7-FD04-48C9-921F-2A204F65033D}"/>
              </a:ext>
            </a:extLst>
          </p:cNvPr>
          <p:cNvSpPr>
            <a:spLocks noGrp="1"/>
          </p:cNvSpPr>
          <p:nvPr/>
        </p:nvSpPr>
        <p:spPr>
          <a:xfrm>
            <a:off x="8763000" y="3190875"/>
            <a:ext cx="21907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3150" b="1">
                <a:solidFill>
                  <a:srgbClr val="FF8A34"/>
                </a:solidFill>
              </a:defRPr>
            </a:pPr>
            <a:r>
              <a:rPr sz="3150" b="1">
                <a:solidFill>
                  <a:srgbClr val="FF8A34"/>
                </a:solidFill>
              </a:rPr>
              <a:t>GOA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FAFC90-E76C-42E0-B55E-C2C20D21C854}"/>
              </a:ext>
            </a:extLst>
          </p:cNvPr>
          <p:cNvSpPr>
            <a:spLocks noGrp="1"/>
          </p:cNvSpPr>
          <p:nvPr/>
        </p:nvSpPr>
        <p:spPr>
          <a:xfrm>
            <a:off x="8763000" y="3743325"/>
            <a:ext cx="2190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607086"/>
                </a:solidFill>
              </a:defRPr>
            </a:pPr>
            <a:r>
              <a:rPr sz="1275" b="1">
                <a:solidFill>
                  <a:srgbClr val="607086"/>
                </a:solidFill>
              </a:rPr>
              <a:t>AUTHORIZED / SERVICE TERRITORY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B481ED-E985-40B1-8EF4-C942AED95256}"/>
              </a:ext>
            </a:extLst>
          </p:cNvPr>
          <p:cNvSpPr>
            <a:spLocks noGrp="1"/>
          </p:cNvSpPr>
          <p:nvPr/>
        </p:nvSpPr>
        <p:spPr>
          <a:xfrm>
            <a:off x="781050" y="6286500"/>
            <a:ext cx="419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91AAC0"/>
                </a:solidFill>
              </a:defRPr>
            </a:pPr>
            <a:r>
              <a:rPr sz="1050" b="1">
                <a:solidFill>
                  <a:srgbClr val="91AAC0"/>
                </a:solidFill>
              </a:rPr>
              <a:t>CELTREK TECHNOLOGIES PVT LTD</a:t>
            </a:r>
          </a:p>
        </p:txBody>
      </p:sp>
    </p:spTree>
    <p:extLst>
      <p:ext uri="{BB962C8B-B14F-4D97-AF65-F5344CB8AC3E}">
        <p14:creationId xmlns:p14="http://schemas.microsoft.com/office/powerpoint/2010/main" val="1642384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F3A68340-17CD-4067-ABB4-4F45BF205505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63CE"/>
                </a:solidFill>
              </a:defRPr>
            </a:pPr>
            <a:r>
              <a:rPr sz="975" b="1" dirty="0">
                <a:solidFill>
                  <a:srgbClr val="0B63CE"/>
                </a:solidFill>
              </a:rPr>
              <a:t>CELTREK DEALER GROWTH PROGRAM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0316AFB-9DDF-45EE-B8E9-0398B8B04956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953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0B1F33"/>
                </a:solidFill>
              </a:defRPr>
            </a:pPr>
            <a:r>
              <a:rPr sz="2700" b="1">
                <a:solidFill>
                  <a:srgbClr val="0B1F33"/>
                </a:solidFill>
              </a:rPr>
              <a:t>Dealer ka challenge product nahi—complete support system hai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9C8D11E-2D84-4FCA-BAE1-6EA170E4C351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819150" cy="47625"/>
          </a:xfrm>
          <a:prstGeom prst="rect">
            <a:avLst/>
          </a:prstGeom>
          <a:solidFill>
            <a:srgbClr val="FF8A34"/>
          </a:solidFill>
          <a:ln w="0">
            <a:solidFill>
              <a:srgbClr val="FF8A34"/>
            </a:solidFill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CD7209-402D-46D4-A39E-73A764A230BF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000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1">
                <a:solidFill>
                  <a:srgbClr val="607086"/>
                </a:solidFill>
              </a:defRPr>
            </a:pPr>
            <a:r>
              <a:rPr sz="825" b="1">
                <a:solidFill>
                  <a:srgbClr val="607086"/>
                </a:solidFill>
              </a:rPr>
              <a:t>CELTREK TECHNOLOGIES PVT LTD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A615C2-43C0-4FEB-9AAD-E3FA4CAA1D22}"/>
              </a:ext>
            </a:extLst>
          </p:cNvPr>
          <p:cNvSpPr>
            <a:spLocks noGrp="1"/>
          </p:cNvSpPr>
          <p:nvPr/>
        </p:nvSpPr>
        <p:spPr>
          <a:xfrm>
            <a:off x="11144250" y="6477000"/>
            <a:ext cx="4381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825" b="1">
                <a:solidFill>
                  <a:srgbClr val="607086"/>
                </a:solidFill>
              </a:defRPr>
            </a:pPr>
            <a:r>
              <a:rPr sz="825" b="1">
                <a:solidFill>
                  <a:srgbClr val="607086"/>
                </a:solidFill>
              </a:rPr>
              <a:t>02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2AFDF69-F314-47FA-8455-815A9DA925B7}"/>
              </a:ext>
            </a:extLst>
          </p:cNvPr>
          <p:cNvSpPr>
            <a:spLocks noGrp="1"/>
          </p:cNvSpPr>
          <p:nvPr/>
        </p:nvSpPr>
        <p:spPr>
          <a:xfrm>
            <a:off x="666750" y="1619250"/>
            <a:ext cx="5238750" cy="1066800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A51BAE-0D3C-417F-8409-6B444983FEC5}"/>
              </a:ext>
            </a:extLst>
          </p:cNvPr>
          <p:cNvSpPr>
            <a:spLocks noGrp="1"/>
          </p:cNvSpPr>
          <p:nvPr/>
        </p:nvSpPr>
        <p:spPr>
          <a:xfrm>
            <a:off x="857250" y="1790700"/>
            <a:ext cx="533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FF8A34"/>
                </a:solidFill>
              </a:defRPr>
            </a:pPr>
            <a:r>
              <a:rPr sz="1350" b="1">
                <a:solidFill>
                  <a:srgbClr val="FF8A34"/>
                </a:solidFill>
              </a:rPr>
              <a:t>01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1281E64-A6BB-42E8-ADB1-55BBC5FA722E}"/>
              </a:ext>
            </a:extLst>
          </p:cNvPr>
          <p:cNvSpPr>
            <a:spLocks noGrp="1"/>
          </p:cNvSpPr>
          <p:nvPr/>
        </p:nvSpPr>
        <p:spPr>
          <a:xfrm>
            <a:off x="1504950" y="1781175"/>
            <a:ext cx="4000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0B1F33"/>
                </a:solidFill>
              </a:defRPr>
            </a:pPr>
            <a:r>
              <a:rPr sz="1650" b="1" dirty="0">
                <a:solidFill>
                  <a:srgbClr val="0B1F33"/>
                </a:solidFill>
              </a:rPr>
              <a:t>Authorization gap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79E5E1E-1686-4C3B-9228-3B5F9EF6200D}"/>
              </a:ext>
            </a:extLst>
          </p:cNvPr>
          <p:cNvSpPr>
            <a:spLocks noGrp="1"/>
          </p:cNvSpPr>
          <p:nvPr/>
        </p:nvSpPr>
        <p:spPr>
          <a:xfrm>
            <a:off x="1504950" y="2133600"/>
            <a:ext cx="4000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086"/>
                </a:solidFill>
              </a:defRPr>
            </a:pPr>
            <a:r>
              <a:rPr sz="1275" b="0">
                <a:solidFill>
                  <a:srgbClr val="607086"/>
                </a:solidFill>
              </a:rPr>
              <a:t>Tender aur institutional opportunity miss hoti hai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618617A-EBDA-4757-8692-5815B2642CFF}"/>
              </a:ext>
            </a:extLst>
          </p:cNvPr>
          <p:cNvSpPr>
            <a:spLocks noGrp="1"/>
          </p:cNvSpPr>
          <p:nvPr/>
        </p:nvSpPr>
        <p:spPr>
          <a:xfrm>
            <a:off x="6286500" y="1619250"/>
            <a:ext cx="5238750" cy="1066800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89A26F2-F4F1-431D-AFA2-A44BF7F98EAA}"/>
              </a:ext>
            </a:extLst>
          </p:cNvPr>
          <p:cNvSpPr>
            <a:spLocks noGrp="1"/>
          </p:cNvSpPr>
          <p:nvPr/>
        </p:nvSpPr>
        <p:spPr>
          <a:xfrm>
            <a:off x="6477000" y="1790700"/>
            <a:ext cx="533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FF8A34"/>
                </a:solidFill>
              </a:defRPr>
            </a:pPr>
            <a:r>
              <a:rPr sz="1350" b="1">
                <a:solidFill>
                  <a:srgbClr val="FF8A34"/>
                </a:solidFill>
              </a:rPr>
              <a:t>02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9D146C-EB9E-4CA8-9037-84F389466B2A}"/>
              </a:ext>
            </a:extLst>
          </p:cNvPr>
          <p:cNvSpPr>
            <a:spLocks noGrp="1"/>
          </p:cNvSpPr>
          <p:nvPr/>
        </p:nvSpPr>
        <p:spPr>
          <a:xfrm>
            <a:off x="7124700" y="1781175"/>
            <a:ext cx="4000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0B1F33"/>
                </a:solidFill>
              </a:defRPr>
            </a:pPr>
            <a:r>
              <a:rPr sz="1650" b="1">
                <a:solidFill>
                  <a:srgbClr val="0B1F33"/>
                </a:solidFill>
              </a:rPr>
              <a:t>Service fear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8131598-D65E-44A9-AB29-9701D1962695}"/>
              </a:ext>
            </a:extLst>
          </p:cNvPr>
          <p:cNvSpPr>
            <a:spLocks noGrp="1"/>
          </p:cNvSpPr>
          <p:nvPr/>
        </p:nvSpPr>
        <p:spPr>
          <a:xfrm>
            <a:off x="7124700" y="2133600"/>
            <a:ext cx="4000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086"/>
                </a:solidFill>
              </a:defRPr>
            </a:pPr>
            <a:r>
              <a:rPr sz="1275" b="0">
                <a:solidFill>
                  <a:srgbClr val="607086"/>
                </a:solidFill>
              </a:rPr>
              <a:t>Installation ke baad complaint ka risk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CB62F5C-1FB0-4769-956D-E85199062185}"/>
              </a:ext>
            </a:extLst>
          </p:cNvPr>
          <p:cNvSpPr>
            <a:spLocks noGrp="1"/>
          </p:cNvSpPr>
          <p:nvPr/>
        </p:nvSpPr>
        <p:spPr>
          <a:xfrm>
            <a:off x="666750" y="3000375"/>
            <a:ext cx="5238750" cy="1066800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0FDE1C7-B359-4C7B-9145-9175E1BD3AD4}"/>
              </a:ext>
            </a:extLst>
          </p:cNvPr>
          <p:cNvSpPr>
            <a:spLocks noGrp="1"/>
          </p:cNvSpPr>
          <p:nvPr/>
        </p:nvSpPr>
        <p:spPr>
          <a:xfrm>
            <a:off x="857250" y="3171825"/>
            <a:ext cx="533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FF8A34"/>
                </a:solidFill>
              </a:defRPr>
            </a:pPr>
            <a:r>
              <a:rPr sz="1350" b="1">
                <a:solidFill>
                  <a:srgbClr val="FF8A34"/>
                </a:solidFill>
              </a:rPr>
              <a:t>03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6D74A63-5FA1-42D4-9438-918DE8507915}"/>
              </a:ext>
            </a:extLst>
          </p:cNvPr>
          <p:cNvSpPr>
            <a:spLocks noGrp="1"/>
          </p:cNvSpPr>
          <p:nvPr/>
        </p:nvSpPr>
        <p:spPr>
          <a:xfrm>
            <a:off x="1504950" y="3162300"/>
            <a:ext cx="4000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0B1F33"/>
                </a:solidFill>
              </a:defRPr>
            </a:pPr>
            <a:r>
              <a:rPr sz="1650" b="1">
                <a:solidFill>
                  <a:srgbClr val="0B1F33"/>
                </a:solidFill>
              </a:rPr>
              <a:t>GeM complexity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E8E739A-928E-4F58-B09B-F6DEBF6E0A8D}"/>
              </a:ext>
            </a:extLst>
          </p:cNvPr>
          <p:cNvSpPr>
            <a:spLocks noGrp="1"/>
          </p:cNvSpPr>
          <p:nvPr/>
        </p:nvSpPr>
        <p:spPr>
          <a:xfrm>
            <a:off x="1504950" y="3514725"/>
            <a:ext cx="4000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086"/>
                </a:solidFill>
              </a:defRPr>
            </a:pPr>
            <a:r>
              <a:rPr sz="1275" b="0">
                <a:solidFill>
                  <a:srgbClr val="607086"/>
                </a:solidFill>
              </a:rPr>
              <a:t>Listing, bid aur documentation mein confusion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D485C6A-9330-415A-B149-BA6AC8E9A359}"/>
              </a:ext>
            </a:extLst>
          </p:cNvPr>
          <p:cNvSpPr>
            <a:spLocks noGrp="1"/>
          </p:cNvSpPr>
          <p:nvPr/>
        </p:nvSpPr>
        <p:spPr>
          <a:xfrm>
            <a:off x="6286500" y="3000375"/>
            <a:ext cx="5238750" cy="1066800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C9B9683-1025-4666-AD60-CC9BD98AF3F0}"/>
              </a:ext>
            </a:extLst>
          </p:cNvPr>
          <p:cNvSpPr>
            <a:spLocks noGrp="1"/>
          </p:cNvSpPr>
          <p:nvPr/>
        </p:nvSpPr>
        <p:spPr>
          <a:xfrm>
            <a:off x="6477000" y="3171825"/>
            <a:ext cx="533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FF8A34"/>
                </a:solidFill>
              </a:defRPr>
            </a:pPr>
            <a:r>
              <a:rPr sz="1350" b="1">
                <a:solidFill>
                  <a:srgbClr val="FF8A34"/>
                </a:solidFill>
              </a:rPr>
              <a:t>04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823872A-7915-4F6A-B0DF-5B72CFB3DC89}"/>
              </a:ext>
            </a:extLst>
          </p:cNvPr>
          <p:cNvSpPr>
            <a:spLocks noGrp="1"/>
          </p:cNvSpPr>
          <p:nvPr/>
        </p:nvSpPr>
        <p:spPr>
          <a:xfrm>
            <a:off x="7124700" y="3162300"/>
            <a:ext cx="4000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0B1F33"/>
                </a:solidFill>
              </a:defRPr>
            </a:pPr>
            <a:r>
              <a:rPr sz="1650" b="1">
                <a:solidFill>
                  <a:srgbClr val="0B1F33"/>
                </a:solidFill>
              </a:rPr>
              <a:t>Working capital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2BBC5AC-5280-49F5-A1D5-229EAFDED41A}"/>
              </a:ext>
            </a:extLst>
          </p:cNvPr>
          <p:cNvSpPr>
            <a:spLocks noGrp="1"/>
          </p:cNvSpPr>
          <p:nvPr/>
        </p:nvSpPr>
        <p:spPr>
          <a:xfrm>
            <a:off x="7124700" y="3514725"/>
            <a:ext cx="4000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086"/>
                </a:solidFill>
              </a:defRPr>
            </a:pPr>
            <a:r>
              <a:rPr sz="1275" b="0">
                <a:solidFill>
                  <a:srgbClr val="607086"/>
                </a:solidFill>
              </a:rPr>
              <a:t>Stock rakhna mushkil; cash cycle slow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247F3558-BAE5-421A-884C-9F4358D3D6F7}"/>
              </a:ext>
            </a:extLst>
          </p:cNvPr>
          <p:cNvSpPr>
            <a:spLocks noGrp="1"/>
          </p:cNvSpPr>
          <p:nvPr/>
        </p:nvSpPr>
        <p:spPr>
          <a:xfrm>
            <a:off x="666750" y="4381500"/>
            <a:ext cx="5238750" cy="1066800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F2AEE2E-9CEE-4444-95BA-3FD2B04D5EE7}"/>
              </a:ext>
            </a:extLst>
          </p:cNvPr>
          <p:cNvSpPr>
            <a:spLocks noGrp="1"/>
          </p:cNvSpPr>
          <p:nvPr/>
        </p:nvSpPr>
        <p:spPr>
          <a:xfrm>
            <a:off x="857250" y="4552950"/>
            <a:ext cx="533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FF8A34"/>
                </a:solidFill>
              </a:defRPr>
            </a:pPr>
            <a:r>
              <a:rPr sz="1350" b="1">
                <a:solidFill>
                  <a:srgbClr val="FF8A34"/>
                </a:solidFill>
              </a:rPr>
              <a:t>05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0A049C8-DA8F-45B8-8E63-6039CD0897FF}"/>
              </a:ext>
            </a:extLst>
          </p:cNvPr>
          <p:cNvSpPr>
            <a:spLocks noGrp="1"/>
          </p:cNvSpPr>
          <p:nvPr/>
        </p:nvSpPr>
        <p:spPr>
          <a:xfrm>
            <a:off x="1504950" y="4543425"/>
            <a:ext cx="4000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0B1F33"/>
                </a:solidFill>
              </a:defRPr>
            </a:pPr>
            <a:r>
              <a:rPr sz="1650" b="1">
                <a:solidFill>
                  <a:srgbClr val="0B1F33"/>
                </a:solidFill>
              </a:rPr>
              <a:t>Sales discipline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D1B8B0F-FA6E-445A-8F44-61CC39A71994}"/>
              </a:ext>
            </a:extLst>
          </p:cNvPr>
          <p:cNvSpPr>
            <a:spLocks noGrp="1"/>
          </p:cNvSpPr>
          <p:nvPr/>
        </p:nvSpPr>
        <p:spPr>
          <a:xfrm>
            <a:off x="1504950" y="4895850"/>
            <a:ext cx="4000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086"/>
                </a:solidFill>
              </a:defRPr>
            </a:pPr>
            <a:r>
              <a:rPr sz="1275" b="0">
                <a:solidFill>
                  <a:srgbClr val="607086"/>
                </a:solidFill>
              </a:rPr>
              <a:t>Follow-up, territory coverage aur team process weak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8D1AD635-C525-4D08-8E45-76B76E9A7740}"/>
              </a:ext>
            </a:extLst>
          </p:cNvPr>
          <p:cNvSpPr>
            <a:spLocks noGrp="1"/>
          </p:cNvSpPr>
          <p:nvPr/>
        </p:nvSpPr>
        <p:spPr>
          <a:xfrm>
            <a:off x="6286500" y="4381500"/>
            <a:ext cx="5238750" cy="1066800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6B70233-2626-4626-BA20-64BED1F57E42}"/>
              </a:ext>
            </a:extLst>
          </p:cNvPr>
          <p:cNvSpPr>
            <a:spLocks noGrp="1"/>
          </p:cNvSpPr>
          <p:nvPr/>
        </p:nvSpPr>
        <p:spPr>
          <a:xfrm>
            <a:off x="6477000" y="4552950"/>
            <a:ext cx="533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FF8A34"/>
                </a:solidFill>
              </a:defRPr>
            </a:pPr>
            <a:r>
              <a:rPr sz="1350" b="1">
                <a:solidFill>
                  <a:srgbClr val="FF8A34"/>
                </a:solidFill>
              </a:rPr>
              <a:t>06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DD64634-5E42-4BEA-A128-9575C4384D24}"/>
              </a:ext>
            </a:extLst>
          </p:cNvPr>
          <p:cNvSpPr>
            <a:spLocks noGrp="1"/>
          </p:cNvSpPr>
          <p:nvPr/>
        </p:nvSpPr>
        <p:spPr>
          <a:xfrm>
            <a:off x="7124700" y="4543425"/>
            <a:ext cx="4000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0B1F33"/>
                </a:solidFill>
              </a:defRPr>
            </a:pPr>
            <a:r>
              <a:rPr sz="1650" b="1">
                <a:solidFill>
                  <a:srgbClr val="0B1F33"/>
                </a:solidFill>
              </a:rPr>
              <a:t>Price volatility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985314B-A101-4ED5-8EC4-5B6AA3A6798B}"/>
              </a:ext>
            </a:extLst>
          </p:cNvPr>
          <p:cNvSpPr>
            <a:spLocks noGrp="1"/>
          </p:cNvSpPr>
          <p:nvPr/>
        </p:nvSpPr>
        <p:spPr>
          <a:xfrm>
            <a:off x="7124700" y="4895850"/>
            <a:ext cx="4000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086"/>
                </a:solidFill>
              </a:defRPr>
            </a:pPr>
            <a:r>
              <a:rPr sz="1275" b="0">
                <a:solidFill>
                  <a:srgbClr val="607086"/>
                </a:solidFill>
              </a:rPr>
              <a:t>Old price quote karne se margin loss</a:t>
            </a:r>
          </a:p>
        </p:txBody>
      </p:sp>
    </p:spTree>
    <p:extLst>
      <p:ext uri="{BB962C8B-B14F-4D97-AF65-F5344CB8AC3E}">
        <p14:creationId xmlns:p14="http://schemas.microsoft.com/office/powerpoint/2010/main" val="1426261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AACDC032-4AE8-4C3D-B56A-A491B834B7CC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63CE"/>
                </a:solidFill>
              </a:defRPr>
            </a:pPr>
            <a:r>
              <a:rPr sz="975" b="1">
                <a:solidFill>
                  <a:srgbClr val="0B63CE"/>
                </a:solidFill>
              </a:rPr>
              <a:t>CELTREK DEALER GROWTH PROGRAM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2544C49-23CB-4C57-929A-A869A6C2F934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953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0B1F33"/>
                </a:solidFill>
              </a:defRPr>
            </a:pPr>
            <a:r>
              <a:rPr sz="2700" b="1">
                <a:solidFill>
                  <a:srgbClr val="0B1F33"/>
                </a:solidFill>
              </a:rPr>
              <a:t>Celtrek ek product supplier nahi—dealer enablement partner hai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F0D555-EAC6-43B7-AA55-F74BAB84F8F1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819150" cy="47625"/>
          </a:xfrm>
          <a:prstGeom prst="rect">
            <a:avLst/>
          </a:prstGeom>
          <a:solidFill>
            <a:srgbClr val="FF8A34"/>
          </a:solidFill>
          <a:ln w="0">
            <a:solidFill>
              <a:srgbClr val="FF8A34"/>
            </a:solidFill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7FA530-669C-42FF-8FE9-D38314E8009F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000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1">
                <a:solidFill>
                  <a:srgbClr val="607086"/>
                </a:solidFill>
              </a:defRPr>
            </a:pPr>
            <a:r>
              <a:rPr sz="825" b="1">
                <a:solidFill>
                  <a:srgbClr val="607086"/>
                </a:solidFill>
              </a:rPr>
              <a:t>CELTREK TECHNOLOGIES PVT LTD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7F192D-DBEA-4923-9837-0453CF86A540}"/>
              </a:ext>
            </a:extLst>
          </p:cNvPr>
          <p:cNvSpPr>
            <a:spLocks noGrp="1"/>
          </p:cNvSpPr>
          <p:nvPr/>
        </p:nvSpPr>
        <p:spPr>
          <a:xfrm>
            <a:off x="11144250" y="6477000"/>
            <a:ext cx="4381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825" b="1">
                <a:solidFill>
                  <a:srgbClr val="607086"/>
                </a:solidFill>
              </a:defRPr>
            </a:pPr>
            <a:r>
              <a:rPr sz="825" b="1">
                <a:solidFill>
                  <a:srgbClr val="607086"/>
                </a:solidFill>
              </a:rPr>
              <a:t>03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9F6DF0-A7C5-492A-A267-20EBC93E202C}"/>
              </a:ext>
            </a:extLst>
          </p:cNvPr>
          <p:cNvSpPr>
            <a:spLocks noGrp="1"/>
          </p:cNvSpPr>
          <p:nvPr/>
        </p:nvSpPr>
        <p:spPr>
          <a:xfrm>
            <a:off x="1333500" y="2781300"/>
            <a:ext cx="9525000" cy="76200"/>
          </a:xfrm>
          <a:prstGeom prst="rect">
            <a:avLst/>
          </a:prstGeom>
          <a:solidFill>
            <a:srgbClr val="BFD4E6"/>
          </a:solidFill>
          <a:ln w="0">
            <a:solidFill>
              <a:srgbClr val="BFD4E6"/>
            </a:solidFill>
            <a:prstDash val="solid"/>
          </a:ln>
        </p:spPr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1A3C786-4B93-412E-A47A-9A833D144691}"/>
              </a:ext>
            </a:extLst>
          </p:cNvPr>
          <p:cNvSpPr>
            <a:spLocks noGrp="1"/>
          </p:cNvSpPr>
          <p:nvPr/>
        </p:nvSpPr>
        <p:spPr>
          <a:xfrm>
            <a:off x="400050" y="2333625"/>
            <a:ext cx="1104900" cy="990600"/>
          </a:xfrm>
          <a:prstGeom prst="roundRect">
            <a:avLst>
              <a:gd name="adj" fmla="val 11538"/>
            </a:avLst>
          </a:prstGeom>
          <a:solidFill>
            <a:srgbClr val="0B63CE"/>
          </a:solidFill>
          <a:ln w="9525">
            <a:solidFill>
              <a:srgbClr val="0B63CE"/>
            </a:solidFill>
            <a:prstDash val="solid"/>
          </a:ln>
        </p:spPr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3B8E6-6BDC-4EC9-BEC4-0C0026DEAF93}"/>
              </a:ext>
            </a:extLst>
          </p:cNvPr>
          <p:cNvSpPr>
            <a:spLocks noGrp="1"/>
          </p:cNvSpPr>
          <p:nvPr/>
        </p:nvSpPr>
        <p:spPr>
          <a:xfrm>
            <a:off x="685800" y="2466975"/>
            <a:ext cx="5334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9AFD3E3-5B1C-4A58-BE12-C684B1D66D73}"/>
              </a:ext>
            </a:extLst>
          </p:cNvPr>
          <p:cNvSpPr>
            <a:spLocks noGrp="1"/>
          </p:cNvSpPr>
          <p:nvPr/>
        </p:nvSpPr>
        <p:spPr>
          <a:xfrm>
            <a:off x="95250" y="3524250"/>
            <a:ext cx="17145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0B1F33"/>
                </a:solidFill>
              </a:defRPr>
            </a:pPr>
            <a:r>
              <a:rPr sz="1275" b="1">
                <a:solidFill>
                  <a:srgbClr val="0B1F33"/>
                </a:solidFill>
              </a:rPr>
              <a:t>AUTHORIZATION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2B5F789-BBB6-4EF7-8209-D30E90A06EB8}"/>
              </a:ext>
            </a:extLst>
          </p:cNvPr>
          <p:cNvSpPr>
            <a:spLocks noGrp="1"/>
          </p:cNvSpPr>
          <p:nvPr/>
        </p:nvSpPr>
        <p:spPr>
          <a:xfrm>
            <a:off x="2781300" y="2333625"/>
            <a:ext cx="1104900" cy="990600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3AACB8-55D3-405D-B98A-18DB38E43C1F}"/>
              </a:ext>
            </a:extLst>
          </p:cNvPr>
          <p:cNvSpPr>
            <a:spLocks noGrp="1"/>
          </p:cNvSpPr>
          <p:nvPr/>
        </p:nvSpPr>
        <p:spPr>
          <a:xfrm>
            <a:off x="3067050" y="2466975"/>
            <a:ext cx="5334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950" b="1">
                <a:solidFill>
                  <a:srgbClr val="0B63CE"/>
                </a:solidFill>
              </a:defRPr>
            </a:pPr>
            <a:r>
              <a:rPr sz="1950" b="1">
                <a:solidFill>
                  <a:srgbClr val="0B63CE"/>
                </a:solidFill>
              </a:rPr>
              <a:t>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DEE38E0-4610-4D7B-B9CA-9F013752E543}"/>
              </a:ext>
            </a:extLst>
          </p:cNvPr>
          <p:cNvSpPr>
            <a:spLocks noGrp="1"/>
          </p:cNvSpPr>
          <p:nvPr/>
        </p:nvSpPr>
        <p:spPr>
          <a:xfrm>
            <a:off x="2476500" y="3524250"/>
            <a:ext cx="17145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0B1F33"/>
                </a:solidFill>
              </a:defRPr>
            </a:pPr>
            <a:r>
              <a:rPr sz="1275" b="1">
                <a:solidFill>
                  <a:srgbClr val="0B1F33"/>
                </a:solidFill>
              </a:rPr>
              <a:t>SERVICE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7BB2209-CAE1-4356-B6E2-45DE48B16D61}"/>
              </a:ext>
            </a:extLst>
          </p:cNvPr>
          <p:cNvSpPr>
            <a:spLocks noGrp="1"/>
          </p:cNvSpPr>
          <p:nvPr/>
        </p:nvSpPr>
        <p:spPr>
          <a:xfrm>
            <a:off x="5162550" y="2333625"/>
            <a:ext cx="1104900" cy="990600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027BEB-F93C-41A3-A6EC-2A0B20FFE9E4}"/>
              </a:ext>
            </a:extLst>
          </p:cNvPr>
          <p:cNvSpPr>
            <a:spLocks noGrp="1"/>
          </p:cNvSpPr>
          <p:nvPr/>
        </p:nvSpPr>
        <p:spPr>
          <a:xfrm>
            <a:off x="5448300" y="2466975"/>
            <a:ext cx="5334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950" b="1">
                <a:solidFill>
                  <a:srgbClr val="0B63CE"/>
                </a:solidFill>
              </a:defRPr>
            </a:pPr>
            <a:r>
              <a:rPr sz="1950" b="1">
                <a:solidFill>
                  <a:srgbClr val="0B63CE"/>
                </a:solidFill>
              </a:rPr>
              <a:t>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42C4FE8-E2DD-4B15-85C5-FF2BB1E6FFD6}"/>
              </a:ext>
            </a:extLst>
          </p:cNvPr>
          <p:cNvSpPr>
            <a:spLocks noGrp="1"/>
          </p:cNvSpPr>
          <p:nvPr/>
        </p:nvSpPr>
        <p:spPr>
          <a:xfrm>
            <a:off x="4857750" y="3524250"/>
            <a:ext cx="17145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0B1F33"/>
                </a:solidFill>
              </a:defRPr>
            </a:pPr>
            <a:r>
              <a:rPr sz="1275" b="1">
                <a:solidFill>
                  <a:srgbClr val="0B1F33"/>
                </a:solidFill>
              </a:rPr>
              <a:t>GeM SUPPORT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0FA6FD6-9300-45D0-95B4-33A0D5051116}"/>
              </a:ext>
            </a:extLst>
          </p:cNvPr>
          <p:cNvSpPr>
            <a:spLocks noGrp="1"/>
          </p:cNvSpPr>
          <p:nvPr/>
        </p:nvSpPr>
        <p:spPr>
          <a:xfrm>
            <a:off x="7543800" y="2333625"/>
            <a:ext cx="1104900" cy="990600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B3D7FEC-BA86-4A74-AFF5-84F07025D700}"/>
              </a:ext>
            </a:extLst>
          </p:cNvPr>
          <p:cNvSpPr>
            <a:spLocks noGrp="1"/>
          </p:cNvSpPr>
          <p:nvPr/>
        </p:nvSpPr>
        <p:spPr>
          <a:xfrm>
            <a:off x="7829550" y="2466975"/>
            <a:ext cx="5334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950" b="1">
                <a:solidFill>
                  <a:srgbClr val="0B63CE"/>
                </a:solidFill>
              </a:defRPr>
            </a:pPr>
            <a:r>
              <a:rPr sz="1950" b="1">
                <a:solidFill>
                  <a:srgbClr val="0B63CE"/>
                </a:solidFill>
              </a:rPr>
              <a:t>4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448930-678B-4AB6-B3A9-B80CC5970510}"/>
              </a:ext>
            </a:extLst>
          </p:cNvPr>
          <p:cNvSpPr>
            <a:spLocks noGrp="1"/>
          </p:cNvSpPr>
          <p:nvPr/>
        </p:nvSpPr>
        <p:spPr>
          <a:xfrm>
            <a:off x="7239000" y="3524250"/>
            <a:ext cx="17145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0B1F33"/>
                </a:solidFill>
              </a:defRPr>
            </a:pPr>
            <a:r>
              <a:rPr sz="1275" b="1">
                <a:solidFill>
                  <a:srgbClr val="0B1F33"/>
                </a:solidFill>
              </a:rPr>
              <a:t>TRAINING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B1BB48F-5A74-4A9C-831D-36A7B4C452CC}"/>
              </a:ext>
            </a:extLst>
          </p:cNvPr>
          <p:cNvSpPr>
            <a:spLocks noGrp="1"/>
          </p:cNvSpPr>
          <p:nvPr/>
        </p:nvSpPr>
        <p:spPr>
          <a:xfrm>
            <a:off x="9925050" y="2333625"/>
            <a:ext cx="1104900" cy="990600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E5483E6-392D-4773-B320-DC514A0EEC81}"/>
              </a:ext>
            </a:extLst>
          </p:cNvPr>
          <p:cNvSpPr>
            <a:spLocks noGrp="1"/>
          </p:cNvSpPr>
          <p:nvPr/>
        </p:nvSpPr>
        <p:spPr>
          <a:xfrm>
            <a:off x="10210800" y="2466975"/>
            <a:ext cx="5334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950" b="1">
                <a:solidFill>
                  <a:srgbClr val="0B63CE"/>
                </a:solidFill>
              </a:defRPr>
            </a:pPr>
            <a:r>
              <a:rPr sz="1950" b="1">
                <a:solidFill>
                  <a:srgbClr val="0B63CE"/>
                </a:solidFill>
              </a:rPr>
              <a:t>5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CA924D7-3406-403B-959B-E5C51D5D44E2}"/>
              </a:ext>
            </a:extLst>
          </p:cNvPr>
          <p:cNvSpPr>
            <a:spLocks noGrp="1"/>
          </p:cNvSpPr>
          <p:nvPr/>
        </p:nvSpPr>
        <p:spPr>
          <a:xfrm>
            <a:off x="9620250" y="3524250"/>
            <a:ext cx="17145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0B1F33"/>
                </a:solidFill>
              </a:defRPr>
            </a:pPr>
            <a:r>
              <a:rPr sz="1275" b="1">
                <a:solidFill>
                  <a:srgbClr val="0B1F33"/>
                </a:solidFill>
              </a:rPr>
              <a:t>HANDHOLDING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2373418-B239-46B8-BA21-1A8B22632D60}"/>
              </a:ext>
            </a:extLst>
          </p:cNvPr>
          <p:cNvSpPr>
            <a:spLocks noGrp="1"/>
          </p:cNvSpPr>
          <p:nvPr/>
        </p:nvSpPr>
        <p:spPr>
          <a:xfrm>
            <a:off x="1428750" y="4619625"/>
            <a:ext cx="93345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>
                <a:solidFill>
                  <a:srgbClr val="0B1F33"/>
                </a:solidFill>
              </a:defRPr>
            </a:pPr>
            <a:r>
              <a:rPr sz="2025" b="1">
                <a:solidFill>
                  <a:srgbClr val="0B1F33"/>
                </a:solidFill>
              </a:rPr>
              <a:t>Dealer ko opportunity se order tak—and order se repeat business tak—structured support.</a:t>
            </a:r>
          </a:p>
        </p:txBody>
      </p:sp>
    </p:spTree>
    <p:extLst>
      <p:ext uri="{BB962C8B-B14F-4D97-AF65-F5344CB8AC3E}">
        <p14:creationId xmlns:p14="http://schemas.microsoft.com/office/powerpoint/2010/main" val="309536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87E9A756-1351-4C4B-8C23-0DFD965364CA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63CE"/>
                </a:solidFill>
              </a:defRPr>
            </a:pPr>
            <a:r>
              <a:rPr sz="975" b="1">
                <a:solidFill>
                  <a:srgbClr val="0B63CE"/>
                </a:solidFill>
              </a:rPr>
              <a:t>CELTREK DEALER GROWTH PROGRAM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605597C-FAB6-4070-8670-4740FBA25F84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953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0B1F33"/>
                </a:solidFill>
              </a:defRPr>
            </a:pPr>
            <a:r>
              <a:rPr sz="2700" b="1">
                <a:solidFill>
                  <a:srgbClr val="0B1F33"/>
                </a:solidFill>
              </a:rPr>
              <a:t>Karnataka &amp; Goa mein local authorization + service reach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9167393-9E6F-4291-8185-CB7C5601BD7D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819150" cy="47625"/>
          </a:xfrm>
          <a:prstGeom prst="rect">
            <a:avLst/>
          </a:prstGeom>
          <a:solidFill>
            <a:srgbClr val="FF8A34"/>
          </a:solidFill>
          <a:ln w="0">
            <a:solidFill>
              <a:srgbClr val="FF8A34"/>
            </a:solidFill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817B3D-77A3-417A-B47F-3F86890D4AA1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000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1">
                <a:solidFill>
                  <a:srgbClr val="607086"/>
                </a:solidFill>
              </a:defRPr>
            </a:pPr>
            <a:r>
              <a:rPr sz="825" b="1">
                <a:solidFill>
                  <a:srgbClr val="607086"/>
                </a:solidFill>
              </a:rPr>
              <a:t>CELTREK TECHNOLOGIES PVT LTD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F2EE32-D200-4A3C-BAD1-F528117E2D31}"/>
              </a:ext>
            </a:extLst>
          </p:cNvPr>
          <p:cNvSpPr>
            <a:spLocks noGrp="1"/>
          </p:cNvSpPr>
          <p:nvPr/>
        </p:nvSpPr>
        <p:spPr>
          <a:xfrm>
            <a:off x="11144250" y="6477000"/>
            <a:ext cx="4381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825" b="1">
                <a:solidFill>
                  <a:srgbClr val="607086"/>
                </a:solidFill>
              </a:defRPr>
            </a:pPr>
            <a:r>
              <a:rPr sz="825" b="1">
                <a:solidFill>
                  <a:srgbClr val="607086"/>
                </a:solidFill>
              </a:rPr>
              <a:t>04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580F60D-C6B8-4680-8190-6030820DFD8B}"/>
              </a:ext>
            </a:extLst>
          </p:cNvPr>
          <p:cNvSpPr>
            <a:spLocks noGrp="1"/>
          </p:cNvSpPr>
          <p:nvPr/>
        </p:nvSpPr>
        <p:spPr>
          <a:xfrm>
            <a:off x="666750" y="1619250"/>
            <a:ext cx="4953000" cy="3857625"/>
          </a:xfrm>
          <a:prstGeom prst="roundRect">
            <a:avLst>
              <a:gd name="adj" fmla="val 2963"/>
            </a:avLst>
          </a:prstGeom>
          <a:solidFill>
            <a:srgbClr val="0B1F33"/>
          </a:solidFill>
          <a:ln w="9525">
            <a:solidFill>
              <a:srgbClr val="0B1F33"/>
            </a:solidFill>
            <a:prstDash val="solid"/>
          </a:ln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14B7EE-FF73-4EDB-82A0-33021A74E6E2}"/>
              </a:ext>
            </a:extLst>
          </p:cNvPr>
          <p:cNvSpPr>
            <a:spLocks noGrp="1"/>
          </p:cNvSpPr>
          <p:nvPr/>
        </p:nvSpPr>
        <p:spPr>
          <a:xfrm>
            <a:off x="1047750" y="1952625"/>
            <a:ext cx="4191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2B5CB"/>
                </a:solidFill>
              </a:defRPr>
            </a:pPr>
            <a:r>
              <a:rPr sz="1200" b="1">
                <a:solidFill>
                  <a:srgbClr val="12B5CB"/>
                </a:solidFill>
              </a:rPr>
              <a:t>YOUR TERRITORY ADVANTAGE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0461F1-BF0B-45DB-B05B-D4EA80AFA6C9}"/>
              </a:ext>
            </a:extLst>
          </p:cNvPr>
          <p:cNvSpPr>
            <a:spLocks noGrp="1"/>
          </p:cNvSpPr>
          <p:nvPr/>
        </p:nvSpPr>
        <p:spPr>
          <a:xfrm>
            <a:off x="1047750" y="2571750"/>
            <a:ext cx="4191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KARNATAKA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CCBDCA0-1D64-4BD1-90E6-96DC9B9F4006}"/>
              </a:ext>
            </a:extLst>
          </p:cNvPr>
          <p:cNvSpPr>
            <a:spLocks noGrp="1"/>
          </p:cNvSpPr>
          <p:nvPr/>
        </p:nvSpPr>
        <p:spPr>
          <a:xfrm>
            <a:off x="1047750" y="3190875"/>
            <a:ext cx="4191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250" b="1">
                <a:solidFill>
                  <a:srgbClr val="FF8A34"/>
                </a:solidFill>
              </a:defRPr>
            </a:pPr>
            <a:r>
              <a:rPr sz="2250" b="1">
                <a:solidFill>
                  <a:srgbClr val="FF8A34"/>
                </a:solidFill>
              </a:rPr>
              <a:t>+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9BC6022-9DDC-42B1-A692-A871FCF323C0}"/>
              </a:ext>
            </a:extLst>
          </p:cNvPr>
          <p:cNvSpPr>
            <a:spLocks noGrp="1"/>
          </p:cNvSpPr>
          <p:nvPr/>
        </p:nvSpPr>
        <p:spPr>
          <a:xfrm>
            <a:off x="1047750" y="3714750"/>
            <a:ext cx="4191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GOA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0F67B15-F0F2-4F3B-9B05-14EE0367ECA7}"/>
              </a:ext>
            </a:extLst>
          </p:cNvPr>
          <p:cNvSpPr>
            <a:spLocks noGrp="1"/>
          </p:cNvSpPr>
          <p:nvPr/>
        </p:nvSpPr>
        <p:spPr>
          <a:xfrm>
            <a:off x="1047750" y="4762500"/>
            <a:ext cx="4191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C6D8E8"/>
                </a:solidFill>
              </a:defRPr>
            </a:pPr>
            <a:r>
              <a:rPr sz="1425" b="0">
                <a:solidFill>
                  <a:srgbClr val="C6D8E8"/>
                </a:solidFill>
              </a:rPr>
              <a:t>Commercial photocopiers &amp; A4 printers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C4C20C-3105-43AC-B8C2-8F9425934937}"/>
              </a:ext>
            </a:extLst>
          </p:cNvPr>
          <p:cNvSpPr>
            <a:spLocks noGrp="1"/>
          </p:cNvSpPr>
          <p:nvPr/>
        </p:nvSpPr>
        <p:spPr>
          <a:xfrm flipH="1">
            <a:off x="6286500" y="1751945"/>
            <a:ext cx="2911901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FF8A34"/>
                </a:solidFill>
              </a:defRPr>
            </a:pPr>
            <a:r>
              <a:rPr sz="1800" b="1" dirty="0">
                <a:solidFill>
                  <a:srgbClr val="FF8A34"/>
                </a:solidFill>
              </a:rPr>
              <a:t>•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EAE3A85-244A-4E9E-8E89-31548B0D594F}"/>
              </a:ext>
            </a:extLst>
          </p:cNvPr>
          <p:cNvSpPr>
            <a:spLocks noGrp="1"/>
          </p:cNvSpPr>
          <p:nvPr/>
        </p:nvSpPr>
        <p:spPr>
          <a:xfrm>
            <a:off x="6553200" y="1809750"/>
            <a:ext cx="44958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17263A"/>
                </a:solidFill>
              </a:defRPr>
            </a:pPr>
            <a:r>
              <a:rPr sz="1425" b="0" dirty="0">
                <a:solidFill>
                  <a:srgbClr val="17263A"/>
                </a:solidFill>
              </a:rPr>
              <a:t>Authorized opportunity positioning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6830B95-0649-492D-B09F-FE933445785C}"/>
              </a:ext>
            </a:extLst>
          </p:cNvPr>
          <p:cNvSpPr>
            <a:spLocks noGrp="1"/>
          </p:cNvSpPr>
          <p:nvPr/>
        </p:nvSpPr>
        <p:spPr>
          <a:xfrm>
            <a:off x="6286500" y="2667000"/>
            <a:ext cx="2095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FF8A34"/>
                </a:solidFill>
              </a:defRPr>
            </a:pPr>
            <a:r>
              <a:rPr sz="1800" b="1">
                <a:solidFill>
                  <a:srgbClr val="FF8A34"/>
                </a:solidFill>
              </a:rPr>
              <a:t>•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32F73F-D9C9-4CF1-BA7F-6427AE738183}"/>
              </a:ext>
            </a:extLst>
          </p:cNvPr>
          <p:cNvSpPr>
            <a:spLocks noGrp="1"/>
          </p:cNvSpPr>
          <p:nvPr/>
        </p:nvSpPr>
        <p:spPr>
          <a:xfrm>
            <a:off x="6553200" y="2667000"/>
            <a:ext cx="44958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17263A"/>
                </a:solidFill>
              </a:defRPr>
            </a:pPr>
            <a:r>
              <a:rPr sz="1425" b="0" dirty="0">
                <a:solidFill>
                  <a:srgbClr val="17263A"/>
                </a:solidFill>
              </a:rPr>
              <a:t>Installation &amp; after-sales coordination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3117CDD-9791-44BD-A319-AD886BEEC7AE}"/>
              </a:ext>
            </a:extLst>
          </p:cNvPr>
          <p:cNvSpPr>
            <a:spLocks noGrp="1"/>
          </p:cNvSpPr>
          <p:nvPr/>
        </p:nvSpPr>
        <p:spPr>
          <a:xfrm>
            <a:off x="6286500" y="3524250"/>
            <a:ext cx="2095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FF8A34"/>
                </a:solidFill>
              </a:defRPr>
            </a:pPr>
            <a:r>
              <a:rPr sz="1800" b="1">
                <a:solidFill>
                  <a:srgbClr val="FF8A34"/>
                </a:solidFill>
              </a:rPr>
              <a:t>•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C3B2440-7EEA-460D-8A0E-3D1F9E233562}"/>
              </a:ext>
            </a:extLst>
          </p:cNvPr>
          <p:cNvSpPr>
            <a:spLocks noGrp="1"/>
          </p:cNvSpPr>
          <p:nvPr/>
        </p:nvSpPr>
        <p:spPr>
          <a:xfrm>
            <a:off x="6553200" y="3524250"/>
            <a:ext cx="44958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17263A"/>
                </a:solidFill>
              </a:defRPr>
            </a:pPr>
            <a:r>
              <a:rPr sz="1425" b="0">
                <a:solidFill>
                  <a:srgbClr val="17263A"/>
                </a:solidFill>
              </a:rPr>
              <a:t>Local service confidence for customers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15C377A-4DFB-4BA4-9778-5E6217EBEBEE}"/>
              </a:ext>
            </a:extLst>
          </p:cNvPr>
          <p:cNvSpPr>
            <a:spLocks noGrp="1"/>
          </p:cNvSpPr>
          <p:nvPr/>
        </p:nvSpPr>
        <p:spPr>
          <a:xfrm>
            <a:off x="6286500" y="4381500"/>
            <a:ext cx="2095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FF8A34"/>
                </a:solidFill>
              </a:defRPr>
            </a:pPr>
            <a:r>
              <a:rPr sz="1800" b="1" dirty="0">
                <a:solidFill>
                  <a:srgbClr val="FF8A34"/>
                </a:solidFill>
              </a:rPr>
              <a:t>•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9739F1F-61B6-4B66-8D82-6D7A4733F5B0}"/>
              </a:ext>
            </a:extLst>
          </p:cNvPr>
          <p:cNvSpPr>
            <a:spLocks noGrp="1"/>
          </p:cNvSpPr>
          <p:nvPr/>
        </p:nvSpPr>
        <p:spPr>
          <a:xfrm>
            <a:off x="6553200" y="4381500"/>
            <a:ext cx="44958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1425" b="0">
                <a:solidFill>
                  <a:srgbClr val="17263A"/>
                </a:solidFill>
              </a:defRPr>
            </a:pPr>
            <a:r>
              <a:rPr lang="en-US" sz="1425" dirty="0">
                <a:solidFill>
                  <a:srgbClr val="17263A"/>
                </a:solidFill>
              </a:rPr>
              <a:t>Faster escalation and dealer support</a:t>
            </a:r>
          </a:p>
          <a:p>
            <a:pPr>
              <a:defRPr sz="1425" b="0">
                <a:solidFill>
                  <a:srgbClr val="17263A"/>
                </a:solidFill>
              </a:defRPr>
            </a:pPr>
            <a:endParaRPr lang="en-US" sz="1425" dirty="0">
              <a:solidFill>
                <a:srgbClr val="17263A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8919863-E187-F98C-E6A1-5588AB425B56}"/>
              </a:ext>
            </a:extLst>
          </p:cNvPr>
          <p:cNvSpPr txBox="1"/>
          <p:nvPr/>
        </p:nvSpPr>
        <p:spPr>
          <a:xfrm>
            <a:off x="6572252" y="4953655"/>
            <a:ext cx="4412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n-IN" sz="1400" dirty="0" err="1"/>
              <a:t>Technical</a:t>
            </a:r>
            <a:r>
              <a:rPr lang="kn-IN" sz="1400" dirty="0"/>
              <a:t> </a:t>
            </a:r>
            <a:r>
              <a:rPr lang="kn-IN" sz="1400" dirty="0" err="1"/>
              <a:t>complaint</a:t>
            </a:r>
            <a:r>
              <a:rPr lang="kn-IN" sz="1400" dirty="0"/>
              <a:t> </a:t>
            </a:r>
            <a:r>
              <a:rPr lang="kn-IN" sz="1400" dirty="0" err="1"/>
              <a:t>ya</a:t>
            </a:r>
            <a:r>
              <a:rPr lang="kn-IN" sz="1400" dirty="0"/>
              <a:t> </a:t>
            </a:r>
            <a:r>
              <a:rPr lang="kn-IN" sz="1400" dirty="0" err="1"/>
              <a:t>urgent</a:t>
            </a:r>
            <a:r>
              <a:rPr lang="kn-IN" sz="1400" dirty="0"/>
              <a:t> </a:t>
            </a:r>
            <a:r>
              <a:rPr lang="kn-IN" sz="1400" dirty="0" err="1"/>
              <a:t>issue</a:t>
            </a:r>
            <a:r>
              <a:rPr lang="kn-IN" sz="1400" dirty="0"/>
              <a:t> </a:t>
            </a:r>
            <a:r>
              <a:rPr lang="kn-IN" sz="1400" dirty="0" err="1"/>
              <a:t>ko</a:t>
            </a:r>
            <a:r>
              <a:rPr lang="kn-IN" sz="1400" dirty="0"/>
              <a:t> </a:t>
            </a:r>
            <a:r>
              <a:rPr lang="kn-IN" sz="1400" dirty="0" err="1"/>
              <a:t>jaldi</a:t>
            </a:r>
            <a:r>
              <a:rPr lang="kn-IN" sz="1400" dirty="0"/>
              <a:t> </a:t>
            </a:r>
            <a:r>
              <a:rPr lang="kn-IN" sz="1400" dirty="0" err="1"/>
              <a:t>escalate</a:t>
            </a:r>
            <a:r>
              <a:rPr lang="kn-IN" sz="1400" dirty="0"/>
              <a:t> </a:t>
            </a:r>
            <a:r>
              <a:rPr lang="kn-IN" sz="1400" dirty="0" err="1"/>
              <a:t>karke</a:t>
            </a:r>
            <a:r>
              <a:rPr lang="kn-IN" sz="1400" dirty="0"/>
              <a:t> </a:t>
            </a:r>
            <a:r>
              <a:rPr lang="kn-IN" sz="1400" dirty="0" err="1"/>
              <a:t>resolve</a:t>
            </a:r>
            <a:r>
              <a:rPr lang="kn-IN" sz="1400" dirty="0"/>
              <a:t> </a:t>
            </a:r>
            <a:r>
              <a:rPr lang="kn-IN" sz="1400" dirty="0" err="1"/>
              <a:t>karne</a:t>
            </a:r>
            <a:r>
              <a:rPr lang="kn-IN" sz="1400" dirty="0"/>
              <a:t> </a:t>
            </a:r>
            <a:r>
              <a:rPr lang="kn-IN" sz="1400" dirty="0" err="1"/>
              <a:t>mein</a:t>
            </a:r>
            <a:r>
              <a:rPr lang="kn-IN" sz="1400" dirty="0"/>
              <a:t> </a:t>
            </a:r>
            <a:r>
              <a:rPr lang="kn-IN" sz="1400" dirty="0" err="1"/>
              <a:t>dealer</a:t>
            </a:r>
            <a:r>
              <a:rPr lang="kn-IN" sz="1400" dirty="0"/>
              <a:t> </a:t>
            </a:r>
            <a:r>
              <a:rPr lang="kn-IN" sz="1400" dirty="0" err="1"/>
              <a:t>ko</a:t>
            </a:r>
            <a:r>
              <a:rPr lang="kn-IN" sz="1400" dirty="0"/>
              <a:t> </a:t>
            </a:r>
            <a:r>
              <a:rPr lang="kn-IN" sz="1400" dirty="0" err="1"/>
              <a:t>help</a:t>
            </a:r>
            <a:r>
              <a:rPr lang="kn-IN" sz="1400" dirty="0"/>
              <a:t> </a:t>
            </a:r>
            <a:r>
              <a:rPr lang="kn-IN" sz="1400" dirty="0" err="1"/>
              <a:t>milegi</a:t>
            </a:r>
            <a:r>
              <a:rPr lang="kn-IN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5986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B3938E11-25D5-44E1-9B64-115429E777AA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63CE"/>
                </a:solidFill>
              </a:defRPr>
            </a:pPr>
            <a:r>
              <a:rPr sz="975" b="1">
                <a:solidFill>
                  <a:srgbClr val="0B63CE"/>
                </a:solidFill>
              </a:rPr>
              <a:t>CELTREK DEALER GROWTH PROGRAM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DAEFF08-8C83-4D86-8508-905BC2931AE7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953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0B1F33"/>
                </a:solidFill>
              </a:defRPr>
            </a:pPr>
            <a:r>
              <a:rPr sz="2700" b="1">
                <a:solidFill>
                  <a:srgbClr val="0B1F33"/>
                </a:solidFill>
              </a:rPr>
              <a:t>GeM opportunity ko tender-ready support mein convert karein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AD6818-0DDE-4574-AB4F-B7DCC3DB5C0A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819150" cy="47625"/>
          </a:xfrm>
          <a:prstGeom prst="rect">
            <a:avLst/>
          </a:prstGeom>
          <a:solidFill>
            <a:srgbClr val="FF8A34"/>
          </a:solidFill>
          <a:ln w="0">
            <a:solidFill>
              <a:srgbClr val="FF8A34"/>
            </a:solidFill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79DE88-A50D-4366-9CF7-E95F85371F25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000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1">
                <a:solidFill>
                  <a:srgbClr val="607086"/>
                </a:solidFill>
              </a:defRPr>
            </a:pPr>
            <a:r>
              <a:rPr sz="825" b="1">
                <a:solidFill>
                  <a:srgbClr val="607086"/>
                </a:solidFill>
              </a:rPr>
              <a:t>CELTREK TECHNOLOGIES PVT LTD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1EF139-F694-4436-A62E-C7A75CAABE66}"/>
              </a:ext>
            </a:extLst>
          </p:cNvPr>
          <p:cNvSpPr>
            <a:spLocks noGrp="1"/>
          </p:cNvSpPr>
          <p:nvPr/>
        </p:nvSpPr>
        <p:spPr>
          <a:xfrm>
            <a:off x="11144250" y="6477000"/>
            <a:ext cx="4381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825" b="1">
                <a:solidFill>
                  <a:srgbClr val="607086"/>
                </a:solidFill>
              </a:defRPr>
            </a:pPr>
            <a:r>
              <a:rPr sz="825" b="1">
                <a:solidFill>
                  <a:srgbClr val="607086"/>
                </a:solidFill>
              </a:rPr>
              <a:t>05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638FE88-8A90-47B2-87EF-826796228188}"/>
              </a:ext>
            </a:extLst>
          </p:cNvPr>
          <p:cNvSpPr>
            <a:spLocks noGrp="1"/>
          </p:cNvSpPr>
          <p:nvPr/>
        </p:nvSpPr>
        <p:spPr>
          <a:xfrm>
            <a:off x="619125" y="1809750"/>
            <a:ext cx="2000250" cy="285750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7F90CB-6F3B-48BA-8641-A2D96F25FF15}"/>
              </a:ext>
            </a:extLst>
          </p:cNvPr>
          <p:cNvSpPr>
            <a:spLocks noGrp="1"/>
          </p:cNvSpPr>
          <p:nvPr/>
        </p:nvSpPr>
        <p:spPr>
          <a:xfrm>
            <a:off x="809625" y="2019300"/>
            <a:ext cx="571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FF8A34"/>
                </a:solidFill>
              </a:defRPr>
            </a:pPr>
            <a:r>
              <a:rPr sz="1350" b="1">
                <a:solidFill>
                  <a:srgbClr val="FF8A34"/>
                </a:solidFill>
              </a:rPr>
              <a:t>01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4E6852-019C-420E-8DB4-B35C3622BEC2}"/>
              </a:ext>
            </a:extLst>
          </p:cNvPr>
          <p:cNvSpPr>
            <a:spLocks noGrp="1"/>
          </p:cNvSpPr>
          <p:nvPr/>
        </p:nvSpPr>
        <p:spPr>
          <a:xfrm>
            <a:off x="809625" y="2571750"/>
            <a:ext cx="16192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>
                <a:solidFill>
                  <a:srgbClr val="0B1F33"/>
                </a:solidFill>
              </a:defRPr>
            </a:pPr>
            <a:r>
              <a:rPr sz="1725" b="1">
                <a:solidFill>
                  <a:srgbClr val="0B1F33"/>
                </a:solidFill>
              </a:rPr>
              <a:t>Opportunity identify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92146DB-730C-4535-B5C5-6117AB769FAD}"/>
              </a:ext>
            </a:extLst>
          </p:cNvPr>
          <p:cNvSpPr>
            <a:spLocks noGrp="1"/>
          </p:cNvSpPr>
          <p:nvPr/>
        </p:nvSpPr>
        <p:spPr>
          <a:xfrm>
            <a:off x="809625" y="3524250"/>
            <a:ext cx="1619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086"/>
                </a:solidFill>
              </a:defRPr>
            </a:pPr>
            <a:r>
              <a:rPr sz="1275" b="0">
                <a:solidFill>
                  <a:srgbClr val="607086"/>
                </a:solidFill>
              </a:rPr>
              <a:t>Relevant government requirement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6BD295-6CB5-4B7C-8CFE-58D4B3FB83FB}"/>
              </a:ext>
            </a:extLst>
          </p:cNvPr>
          <p:cNvSpPr>
            <a:spLocks noGrp="1"/>
          </p:cNvSpPr>
          <p:nvPr/>
        </p:nvSpPr>
        <p:spPr>
          <a:xfrm>
            <a:off x="2619375" y="2905125"/>
            <a:ext cx="285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550" b="1">
                <a:solidFill>
                  <a:srgbClr val="0B63CE"/>
                </a:solidFill>
              </a:defRPr>
            </a:pPr>
            <a:r>
              <a:rPr sz="2550" b="1">
                <a:solidFill>
                  <a:srgbClr val="0B63CE"/>
                </a:solidFill>
              </a:rPr>
              <a:t>›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ACE71DB-9575-44E5-87A7-0A69F1986884}"/>
              </a:ext>
            </a:extLst>
          </p:cNvPr>
          <p:cNvSpPr>
            <a:spLocks noGrp="1"/>
          </p:cNvSpPr>
          <p:nvPr/>
        </p:nvSpPr>
        <p:spPr>
          <a:xfrm>
            <a:off x="2905125" y="1809750"/>
            <a:ext cx="2000250" cy="285750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F7C466-F773-404C-88DE-9D5DCC74A610}"/>
              </a:ext>
            </a:extLst>
          </p:cNvPr>
          <p:cNvSpPr>
            <a:spLocks noGrp="1"/>
          </p:cNvSpPr>
          <p:nvPr/>
        </p:nvSpPr>
        <p:spPr>
          <a:xfrm>
            <a:off x="3095625" y="2019300"/>
            <a:ext cx="571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FF8A34"/>
                </a:solidFill>
              </a:defRPr>
            </a:pPr>
            <a:r>
              <a:rPr sz="1350" b="1">
                <a:solidFill>
                  <a:srgbClr val="FF8A34"/>
                </a:solidFill>
              </a:rPr>
              <a:t>02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4BA5331-AB9E-40D1-A4C6-364642AC5081}"/>
              </a:ext>
            </a:extLst>
          </p:cNvPr>
          <p:cNvSpPr>
            <a:spLocks noGrp="1"/>
          </p:cNvSpPr>
          <p:nvPr/>
        </p:nvSpPr>
        <p:spPr>
          <a:xfrm>
            <a:off x="3095625" y="2571750"/>
            <a:ext cx="16192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>
                <a:solidFill>
                  <a:srgbClr val="0B1F33"/>
                </a:solidFill>
              </a:defRPr>
            </a:pPr>
            <a:r>
              <a:rPr sz="1725" b="1">
                <a:solidFill>
                  <a:srgbClr val="0B1F33"/>
                </a:solidFill>
              </a:rPr>
              <a:t>Qualification check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3C6057-8F12-4107-89CC-1DE7DF301B9E}"/>
              </a:ext>
            </a:extLst>
          </p:cNvPr>
          <p:cNvSpPr>
            <a:spLocks noGrp="1"/>
          </p:cNvSpPr>
          <p:nvPr/>
        </p:nvSpPr>
        <p:spPr>
          <a:xfrm>
            <a:off x="3095625" y="3524250"/>
            <a:ext cx="1619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086"/>
                </a:solidFill>
              </a:defRPr>
            </a:pPr>
            <a:r>
              <a:rPr sz="1275" b="0">
                <a:solidFill>
                  <a:srgbClr val="607086"/>
                </a:solidFill>
              </a:rPr>
              <a:t>Product, quantity, eligibility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5B96D84-B816-4F6B-8573-CB0BAB643F49}"/>
              </a:ext>
            </a:extLst>
          </p:cNvPr>
          <p:cNvSpPr>
            <a:spLocks noGrp="1"/>
          </p:cNvSpPr>
          <p:nvPr/>
        </p:nvSpPr>
        <p:spPr>
          <a:xfrm>
            <a:off x="4905375" y="2905125"/>
            <a:ext cx="285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550" b="1">
                <a:solidFill>
                  <a:srgbClr val="0B63CE"/>
                </a:solidFill>
              </a:defRPr>
            </a:pPr>
            <a:r>
              <a:rPr sz="2550" b="1">
                <a:solidFill>
                  <a:srgbClr val="0B63CE"/>
                </a:solidFill>
              </a:rPr>
              <a:t>›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FBA2DE2-0239-47EA-851A-2A49E63E748B}"/>
              </a:ext>
            </a:extLst>
          </p:cNvPr>
          <p:cNvSpPr>
            <a:spLocks noGrp="1"/>
          </p:cNvSpPr>
          <p:nvPr/>
        </p:nvSpPr>
        <p:spPr>
          <a:xfrm>
            <a:off x="5191125" y="1809750"/>
            <a:ext cx="2000250" cy="2857500"/>
          </a:xfrm>
          <a:prstGeom prst="roundRect">
            <a:avLst>
              <a:gd name="adj" fmla="val 5714"/>
            </a:avLst>
          </a:prstGeom>
          <a:solidFill>
            <a:srgbClr val="EAF3FF"/>
          </a:solidFill>
          <a:ln w="9525">
            <a:solidFill>
              <a:srgbClr val="0B63CE"/>
            </a:solidFill>
            <a:prstDash val="solid"/>
          </a:ln>
        </p:spPr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DE1F35D-D32B-47D5-B8B4-2C6925FBFD29}"/>
              </a:ext>
            </a:extLst>
          </p:cNvPr>
          <p:cNvSpPr>
            <a:spLocks noGrp="1"/>
          </p:cNvSpPr>
          <p:nvPr/>
        </p:nvSpPr>
        <p:spPr>
          <a:xfrm>
            <a:off x="5381625" y="2019300"/>
            <a:ext cx="571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FF8A34"/>
                </a:solidFill>
              </a:defRPr>
            </a:pPr>
            <a:r>
              <a:rPr sz="1350" b="1">
                <a:solidFill>
                  <a:srgbClr val="FF8A34"/>
                </a:solidFill>
              </a:rPr>
              <a:t>03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0B4D1ED-ECF8-41B1-8E0C-8D7B8CB8B7FF}"/>
              </a:ext>
            </a:extLst>
          </p:cNvPr>
          <p:cNvSpPr>
            <a:spLocks noGrp="1"/>
          </p:cNvSpPr>
          <p:nvPr/>
        </p:nvSpPr>
        <p:spPr>
          <a:xfrm>
            <a:off x="5381625" y="2571750"/>
            <a:ext cx="16192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>
                <a:solidFill>
                  <a:srgbClr val="0B1F33"/>
                </a:solidFill>
              </a:defRPr>
            </a:pPr>
            <a:r>
              <a:rPr sz="1725" b="1">
                <a:solidFill>
                  <a:srgbClr val="0B1F33"/>
                </a:solidFill>
              </a:rPr>
              <a:t>Authorization support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FF1EC9-613F-4F46-AD47-4C3A1DD10B93}"/>
              </a:ext>
            </a:extLst>
          </p:cNvPr>
          <p:cNvSpPr>
            <a:spLocks noGrp="1"/>
          </p:cNvSpPr>
          <p:nvPr/>
        </p:nvSpPr>
        <p:spPr>
          <a:xfrm>
            <a:off x="5381625" y="3524250"/>
            <a:ext cx="1619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086"/>
                </a:solidFill>
              </a:defRPr>
            </a:pPr>
            <a:r>
              <a:rPr sz="1275" b="0">
                <a:solidFill>
                  <a:srgbClr val="607086"/>
                </a:solidFill>
              </a:rPr>
              <a:t>Minimum 10-unit order / tender*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31AE0CF-A5F5-407B-A7E3-C19F563727AC}"/>
              </a:ext>
            </a:extLst>
          </p:cNvPr>
          <p:cNvSpPr>
            <a:spLocks noGrp="1"/>
          </p:cNvSpPr>
          <p:nvPr/>
        </p:nvSpPr>
        <p:spPr>
          <a:xfrm>
            <a:off x="7191375" y="2905125"/>
            <a:ext cx="285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550" b="1">
                <a:solidFill>
                  <a:srgbClr val="0B63CE"/>
                </a:solidFill>
              </a:defRPr>
            </a:pPr>
            <a:r>
              <a:rPr sz="2550" b="1">
                <a:solidFill>
                  <a:srgbClr val="0B63CE"/>
                </a:solidFill>
              </a:rPr>
              <a:t>›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8682E8A-785A-46DE-9159-44DDDC4C5C76}"/>
              </a:ext>
            </a:extLst>
          </p:cNvPr>
          <p:cNvSpPr>
            <a:spLocks noGrp="1"/>
          </p:cNvSpPr>
          <p:nvPr/>
        </p:nvSpPr>
        <p:spPr>
          <a:xfrm>
            <a:off x="7477125" y="1809750"/>
            <a:ext cx="2000250" cy="285750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3F80EDD-8378-4BDD-BE2C-17BA8BB27DE5}"/>
              </a:ext>
            </a:extLst>
          </p:cNvPr>
          <p:cNvSpPr>
            <a:spLocks noGrp="1"/>
          </p:cNvSpPr>
          <p:nvPr/>
        </p:nvSpPr>
        <p:spPr>
          <a:xfrm>
            <a:off x="7667625" y="2019300"/>
            <a:ext cx="571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FF8A34"/>
                </a:solidFill>
              </a:defRPr>
            </a:pPr>
            <a:r>
              <a:rPr sz="1350" b="1">
                <a:solidFill>
                  <a:srgbClr val="FF8A34"/>
                </a:solidFill>
              </a:rPr>
              <a:t>04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F9CD792-A85C-4B77-8BE4-5B66EDEA7213}"/>
              </a:ext>
            </a:extLst>
          </p:cNvPr>
          <p:cNvSpPr>
            <a:spLocks noGrp="1"/>
          </p:cNvSpPr>
          <p:nvPr/>
        </p:nvSpPr>
        <p:spPr>
          <a:xfrm>
            <a:off x="7667625" y="2571750"/>
            <a:ext cx="16192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>
                <a:solidFill>
                  <a:srgbClr val="0B1F33"/>
                </a:solidFill>
              </a:defRPr>
            </a:pPr>
            <a:r>
              <a:rPr sz="1725" b="1">
                <a:solidFill>
                  <a:srgbClr val="0B1F33"/>
                </a:solidFill>
              </a:rPr>
              <a:t>Order execution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1F07FDB-F4CB-4295-BA92-F17825CFD31B}"/>
              </a:ext>
            </a:extLst>
          </p:cNvPr>
          <p:cNvSpPr>
            <a:spLocks noGrp="1"/>
          </p:cNvSpPr>
          <p:nvPr/>
        </p:nvSpPr>
        <p:spPr>
          <a:xfrm>
            <a:off x="7667625" y="3524250"/>
            <a:ext cx="1619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086"/>
                </a:solidFill>
              </a:defRPr>
            </a:pPr>
            <a:r>
              <a:rPr sz="1275" b="0">
                <a:solidFill>
                  <a:srgbClr val="607086"/>
                </a:solidFill>
              </a:rPr>
              <a:t>Commercial + service coordination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F6F1E20-1B82-40DB-B011-00242654BBE4}"/>
              </a:ext>
            </a:extLst>
          </p:cNvPr>
          <p:cNvSpPr>
            <a:spLocks noGrp="1"/>
          </p:cNvSpPr>
          <p:nvPr/>
        </p:nvSpPr>
        <p:spPr>
          <a:xfrm>
            <a:off x="9477375" y="2905125"/>
            <a:ext cx="285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550" b="1">
                <a:solidFill>
                  <a:srgbClr val="0B63CE"/>
                </a:solidFill>
              </a:defRPr>
            </a:pPr>
            <a:r>
              <a:rPr sz="2550" b="1">
                <a:solidFill>
                  <a:srgbClr val="0B63CE"/>
                </a:solidFill>
              </a:rPr>
              <a:t>›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337BC0B-849A-4407-82E9-E1ED3C009B0C}"/>
              </a:ext>
            </a:extLst>
          </p:cNvPr>
          <p:cNvSpPr>
            <a:spLocks noGrp="1"/>
          </p:cNvSpPr>
          <p:nvPr/>
        </p:nvSpPr>
        <p:spPr>
          <a:xfrm>
            <a:off x="9763125" y="1809750"/>
            <a:ext cx="2000250" cy="285750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1DE5DF2-6495-4E11-BA91-97FB551FA097}"/>
              </a:ext>
            </a:extLst>
          </p:cNvPr>
          <p:cNvSpPr>
            <a:spLocks noGrp="1"/>
          </p:cNvSpPr>
          <p:nvPr/>
        </p:nvSpPr>
        <p:spPr>
          <a:xfrm>
            <a:off x="9953625" y="2019300"/>
            <a:ext cx="571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FF8A34"/>
                </a:solidFill>
              </a:defRPr>
            </a:pPr>
            <a:r>
              <a:rPr sz="1350" b="1">
                <a:solidFill>
                  <a:srgbClr val="FF8A34"/>
                </a:solidFill>
              </a:rPr>
              <a:t>05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AAD9BC8-759F-4776-95A7-F72030F42539}"/>
              </a:ext>
            </a:extLst>
          </p:cNvPr>
          <p:cNvSpPr>
            <a:spLocks noGrp="1"/>
          </p:cNvSpPr>
          <p:nvPr/>
        </p:nvSpPr>
        <p:spPr>
          <a:xfrm>
            <a:off x="9953625" y="2571750"/>
            <a:ext cx="16192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>
                <a:solidFill>
                  <a:srgbClr val="0B1F33"/>
                </a:solidFill>
              </a:defRPr>
            </a:pPr>
            <a:r>
              <a:rPr sz="1725" b="1">
                <a:solidFill>
                  <a:srgbClr val="0B1F33"/>
                </a:solidFill>
              </a:rPr>
              <a:t>Lifecycle support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C9A63EC-734D-4184-B578-57B470E5C2F3}"/>
              </a:ext>
            </a:extLst>
          </p:cNvPr>
          <p:cNvSpPr>
            <a:spLocks noGrp="1"/>
          </p:cNvSpPr>
          <p:nvPr/>
        </p:nvSpPr>
        <p:spPr>
          <a:xfrm>
            <a:off x="9953625" y="3524250"/>
            <a:ext cx="1619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086"/>
                </a:solidFill>
              </a:defRPr>
            </a:pPr>
            <a:r>
              <a:rPr sz="1275" b="0">
                <a:solidFill>
                  <a:srgbClr val="607086"/>
                </a:solidFill>
              </a:rPr>
              <a:t>Future consumables on GeM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2A7542F-20C5-403A-B466-C74352ABEFDC}"/>
              </a:ext>
            </a:extLst>
          </p:cNvPr>
          <p:cNvSpPr>
            <a:spLocks noGrp="1"/>
          </p:cNvSpPr>
          <p:nvPr/>
        </p:nvSpPr>
        <p:spPr>
          <a:xfrm>
            <a:off x="666750" y="5334000"/>
            <a:ext cx="10668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07086"/>
                </a:solidFill>
              </a:defRPr>
            </a:pPr>
            <a:r>
              <a:rPr sz="1125" b="0">
                <a:solidFill>
                  <a:srgbClr val="607086"/>
                </a:solidFill>
              </a:rPr>
              <a:t>*Authorization is subject to applicable product, OEM/tender conditions and order validation.</a:t>
            </a:r>
          </a:p>
        </p:txBody>
      </p:sp>
    </p:spTree>
    <p:extLst>
      <p:ext uri="{BB962C8B-B14F-4D97-AF65-F5344CB8AC3E}">
        <p14:creationId xmlns:p14="http://schemas.microsoft.com/office/powerpoint/2010/main" val="242729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C2080B2-1378-44ED-B1C3-8960C7C1AD64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63CE"/>
                </a:solidFill>
              </a:defRPr>
            </a:pPr>
            <a:r>
              <a:rPr sz="975" b="1">
                <a:solidFill>
                  <a:srgbClr val="0B63CE"/>
                </a:solidFill>
              </a:rPr>
              <a:t>CELTREK DEALER GROWTH PROGRAM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1993116-EF6F-42D1-A078-FC997A73B910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953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0B1F33"/>
                </a:solidFill>
              </a:defRPr>
            </a:pPr>
            <a:r>
              <a:rPr sz="2700" b="1" dirty="0">
                <a:solidFill>
                  <a:srgbClr val="0B1F33"/>
                </a:solidFill>
              </a:rPr>
              <a:t>Government customer ko process se handle </a:t>
            </a:r>
            <a:r>
              <a:rPr sz="2700" b="1" dirty="0" err="1">
                <a:solidFill>
                  <a:srgbClr val="0B1F33"/>
                </a:solidFill>
              </a:rPr>
              <a:t>karein</a:t>
            </a:r>
            <a:r>
              <a:rPr sz="2700" b="1" dirty="0">
                <a:solidFill>
                  <a:srgbClr val="0B1F33"/>
                </a:solidFill>
              </a:rPr>
              <a:t>, pressure se </a:t>
            </a:r>
            <a:r>
              <a:rPr sz="2700" b="1" dirty="0" err="1">
                <a:solidFill>
                  <a:srgbClr val="0B1F33"/>
                </a:solidFill>
              </a:rPr>
              <a:t>nahi</a:t>
            </a:r>
            <a:endParaRPr sz="2700" b="1" dirty="0">
              <a:solidFill>
                <a:srgbClr val="0B1F33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0FCF7E-4B07-423E-BA5E-405859974844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819150" cy="47625"/>
          </a:xfrm>
          <a:prstGeom prst="rect">
            <a:avLst/>
          </a:prstGeom>
          <a:solidFill>
            <a:srgbClr val="FF8A34"/>
          </a:solidFill>
          <a:ln w="0">
            <a:solidFill>
              <a:srgbClr val="FF8A34"/>
            </a:solidFill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601004-04E6-45D6-8338-C719A05A179F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000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1">
                <a:solidFill>
                  <a:srgbClr val="607086"/>
                </a:solidFill>
              </a:defRPr>
            </a:pPr>
            <a:r>
              <a:rPr sz="825" b="1">
                <a:solidFill>
                  <a:srgbClr val="607086"/>
                </a:solidFill>
              </a:rPr>
              <a:t>CELTREK TECHNOLOGIES PVT LTD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0F765D7-A606-469A-B2BF-691E73173261}"/>
              </a:ext>
            </a:extLst>
          </p:cNvPr>
          <p:cNvSpPr>
            <a:spLocks noGrp="1"/>
          </p:cNvSpPr>
          <p:nvPr/>
        </p:nvSpPr>
        <p:spPr>
          <a:xfrm>
            <a:off x="11144250" y="6477000"/>
            <a:ext cx="4381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825" b="1">
                <a:solidFill>
                  <a:srgbClr val="607086"/>
                </a:solidFill>
              </a:defRPr>
            </a:pPr>
            <a:r>
              <a:rPr sz="825" b="1">
                <a:solidFill>
                  <a:srgbClr val="607086"/>
                </a:solidFill>
              </a:rPr>
              <a:t>06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1E7DE0-8B4A-48B4-833C-305C2B8915DB}"/>
              </a:ext>
            </a:extLst>
          </p:cNvPr>
          <p:cNvSpPr>
            <a:spLocks noGrp="1"/>
          </p:cNvSpPr>
          <p:nvPr/>
        </p:nvSpPr>
        <p:spPr>
          <a:xfrm>
            <a:off x="857250" y="1666875"/>
            <a:ext cx="2095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FF8A34"/>
                </a:solidFill>
              </a:defRPr>
            </a:pPr>
            <a:r>
              <a:rPr sz="1800" b="1">
                <a:solidFill>
                  <a:srgbClr val="FF8A34"/>
                </a:solidFill>
              </a:rPr>
              <a:t>•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E786996-90F8-4D68-AE70-B8BC97E700A5}"/>
              </a:ext>
            </a:extLst>
          </p:cNvPr>
          <p:cNvSpPr>
            <a:spLocks noGrp="1"/>
          </p:cNvSpPr>
          <p:nvPr/>
        </p:nvSpPr>
        <p:spPr>
          <a:xfrm>
            <a:off x="1123950" y="1666875"/>
            <a:ext cx="47815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17263A"/>
                </a:solidFill>
              </a:defRPr>
            </a:pPr>
            <a:r>
              <a:rPr sz="1425" b="0">
                <a:solidFill>
                  <a:srgbClr val="17263A"/>
                </a:solidFill>
              </a:rPr>
              <a:t>Need discovery: volume, color/B&amp;W, duty cycle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0A3AD67-1496-490A-BD1A-D114F5B157BF}"/>
              </a:ext>
            </a:extLst>
          </p:cNvPr>
          <p:cNvSpPr>
            <a:spLocks noGrp="1"/>
          </p:cNvSpPr>
          <p:nvPr/>
        </p:nvSpPr>
        <p:spPr>
          <a:xfrm>
            <a:off x="857250" y="2352675"/>
            <a:ext cx="2095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FF8A34"/>
                </a:solidFill>
              </a:defRPr>
            </a:pPr>
            <a:r>
              <a:rPr sz="1800" b="1">
                <a:solidFill>
                  <a:srgbClr val="FF8A34"/>
                </a:solidFill>
              </a:rPr>
              <a:t>•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920753-DEE7-4A65-B50A-9A4DB6052A67}"/>
              </a:ext>
            </a:extLst>
          </p:cNvPr>
          <p:cNvSpPr>
            <a:spLocks noGrp="1"/>
          </p:cNvSpPr>
          <p:nvPr/>
        </p:nvSpPr>
        <p:spPr>
          <a:xfrm>
            <a:off x="1123950" y="2352675"/>
            <a:ext cx="47815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17263A"/>
                </a:solidFill>
              </a:defRPr>
            </a:pPr>
            <a:r>
              <a:rPr sz="1425" b="0">
                <a:solidFill>
                  <a:srgbClr val="17263A"/>
                </a:solidFill>
              </a:rPr>
              <a:t>Stakeholder map: user, IT, purchase, accounts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9AC343-88E3-43E9-A083-23C28F66698F}"/>
              </a:ext>
            </a:extLst>
          </p:cNvPr>
          <p:cNvSpPr>
            <a:spLocks noGrp="1"/>
          </p:cNvSpPr>
          <p:nvPr/>
        </p:nvSpPr>
        <p:spPr>
          <a:xfrm>
            <a:off x="857250" y="3038475"/>
            <a:ext cx="2095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FF8A34"/>
                </a:solidFill>
              </a:defRPr>
            </a:pPr>
            <a:r>
              <a:rPr sz="1800" b="1">
                <a:solidFill>
                  <a:srgbClr val="FF8A34"/>
                </a:solidFill>
              </a:rPr>
              <a:t>•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019F94-B5DA-4E1B-AF03-C21040B4C231}"/>
              </a:ext>
            </a:extLst>
          </p:cNvPr>
          <p:cNvSpPr>
            <a:spLocks noGrp="1"/>
          </p:cNvSpPr>
          <p:nvPr/>
        </p:nvSpPr>
        <p:spPr>
          <a:xfrm>
            <a:off x="1123950" y="3038475"/>
            <a:ext cx="47815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17263A"/>
                </a:solidFill>
              </a:defRPr>
            </a:pPr>
            <a:r>
              <a:rPr sz="1425" b="0">
                <a:solidFill>
                  <a:srgbClr val="17263A"/>
                </a:solidFill>
              </a:rPr>
              <a:t>Specification fit: avoid over/under-selling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5085044-7647-4B05-8BA3-48AEBAC508A4}"/>
              </a:ext>
            </a:extLst>
          </p:cNvPr>
          <p:cNvSpPr>
            <a:spLocks noGrp="1"/>
          </p:cNvSpPr>
          <p:nvPr/>
        </p:nvSpPr>
        <p:spPr>
          <a:xfrm>
            <a:off x="857250" y="3724275"/>
            <a:ext cx="2095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FF8A34"/>
                </a:solidFill>
              </a:defRPr>
            </a:pPr>
            <a:r>
              <a:rPr sz="1800" b="1">
                <a:solidFill>
                  <a:srgbClr val="FF8A34"/>
                </a:solidFill>
              </a:rPr>
              <a:t>•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A7F4C94-D016-490E-A1A0-A7DCF6E93F78}"/>
              </a:ext>
            </a:extLst>
          </p:cNvPr>
          <p:cNvSpPr>
            <a:spLocks noGrp="1"/>
          </p:cNvSpPr>
          <p:nvPr/>
        </p:nvSpPr>
        <p:spPr>
          <a:xfrm>
            <a:off x="1123950" y="3724275"/>
            <a:ext cx="47815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17263A"/>
                </a:solidFill>
              </a:defRPr>
            </a:pPr>
            <a:r>
              <a:rPr sz="1425" b="0" dirty="0">
                <a:solidFill>
                  <a:srgbClr val="17263A"/>
                </a:solidFill>
              </a:rPr>
              <a:t>Demo + documentation + compliance checklist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208EF21-E4BB-4A33-9656-842BCA63673B}"/>
              </a:ext>
            </a:extLst>
          </p:cNvPr>
          <p:cNvSpPr>
            <a:spLocks noGrp="1"/>
          </p:cNvSpPr>
          <p:nvPr/>
        </p:nvSpPr>
        <p:spPr>
          <a:xfrm>
            <a:off x="857250" y="4410075"/>
            <a:ext cx="2095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FF8A34"/>
                </a:solidFill>
              </a:defRPr>
            </a:pPr>
            <a:r>
              <a:rPr sz="1800" b="1">
                <a:solidFill>
                  <a:srgbClr val="FF8A34"/>
                </a:solidFill>
              </a:rPr>
              <a:t>•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E941D06-71A5-41B8-BA09-1A3418525EDE}"/>
              </a:ext>
            </a:extLst>
          </p:cNvPr>
          <p:cNvSpPr>
            <a:spLocks noGrp="1"/>
          </p:cNvSpPr>
          <p:nvPr/>
        </p:nvSpPr>
        <p:spPr>
          <a:xfrm>
            <a:off x="1123950" y="4410075"/>
            <a:ext cx="47815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17263A"/>
                </a:solidFill>
              </a:defRPr>
            </a:pPr>
            <a:r>
              <a:rPr sz="1425" b="0">
                <a:solidFill>
                  <a:srgbClr val="17263A"/>
                </a:solidFill>
              </a:rPr>
              <a:t>Installation, acceptance &amp; payment follow-up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E0A5CEC-6735-4B1C-88EE-AE9E6CCFFCCE}"/>
              </a:ext>
            </a:extLst>
          </p:cNvPr>
          <p:cNvSpPr>
            <a:spLocks noGrp="1"/>
          </p:cNvSpPr>
          <p:nvPr/>
        </p:nvSpPr>
        <p:spPr>
          <a:xfrm>
            <a:off x="6667500" y="1666875"/>
            <a:ext cx="4572000" cy="3524250"/>
          </a:xfrm>
          <a:prstGeom prst="roundRect">
            <a:avLst>
              <a:gd name="adj" fmla="val 3243"/>
            </a:avLst>
          </a:prstGeom>
          <a:solidFill>
            <a:srgbClr val="EAF3FF"/>
          </a:solidFill>
          <a:ln w="9525">
            <a:solidFill>
              <a:srgbClr val="B8D4EE"/>
            </a:solidFill>
            <a:prstDash val="solid"/>
          </a:ln>
        </p:spPr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294FA47-1A19-4956-BEC3-954B3586D539}"/>
              </a:ext>
            </a:extLst>
          </p:cNvPr>
          <p:cNvSpPr>
            <a:spLocks noGrp="1"/>
          </p:cNvSpPr>
          <p:nvPr/>
        </p:nvSpPr>
        <p:spPr>
          <a:xfrm>
            <a:off x="7048500" y="200025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0B63CE"/>
                </a:solidFill>
              </a:defRPr>
            </a:pPr>
            <a:r>
              <a:rPr sz="1200" b="1">
                <a:solidFill>
                  <a:srgbClr val="0B63CE"/>
                </a:solidFill>
              </a:rPr>
              <a:t>TRAINING OUTCOME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3BDB6ED-CC5E-4AD5-890B-0F0982D45174}"/>
              </a:ext>
            </a:extLst>
          </p:cNvPr>
          <p:cNvSpPr>
            <a:spLocks noGrp="1"/>
          </p:cNvSpPr>
          <p:nvPr/>
        </p:nvSpPr>
        <p:spPr>
          <a:xfrm>
            <a:off x="7048500" y="2571750"/>
            <a:ext cx="3714750" cy="1285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325" b="1">
                <a:solidFill>
                  <a:srgbClr val="0B1F33"/>
                </a:solidFill>
              </a:defRPr>
            </a:pPr>
            <a:r>
              <a:rPr sz="2325" b="1">
                <a:solidFill>
                  <a:srgbClr val="0B1F33"/>
                </a:solidFill>
              </a:rPr>
              <a:t>Clear need → Correct proposal → Compliant bid → Confident closure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D3F846A-447D-4836-AE5C-79A6476FAF35}"/>
              </a:ext>
            </a:extLst>
          </p:cNvPr>
          <p:cNvSpPr>
            <a:spLocks noGrp="1"/>
          </p:cNvSpPr>
          <p:nvPr/>
        </p:nvSpPr>
        <p:spPr>
          <a:xfrm>
            <a:off x="7048500" y="4267200"/>
            <a:ext cx="37147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607086"/>
                </a:solidFill>
              </a:defRPr>
            </a:pPr>
            <a:r>
              <a:rPr sz="1350" b="0">
                <a:solidFill>
                  <a:srgbClr val="607086"/>
                </a:solidFill>
              </a:rPr>
              <a:t>Celtrek shares practical guidance on government account handling and tender discipline.</a:t>
            </a:r>
          </a:p>
        </p:txBody>
      </p:sp>
    </p:spTree>
    <p:extLst>
      <p:ext uri="{BB962C8B-B14F-4D97-AF65-F5344CB8AC3E}">
        <p14:creationId xmlns:p14="http://schemas.microsoft.com/office/powerpoint/2010/main" val="1928652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CBFF016-F868-4420-B45F-07CAEF44EBA8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63CE"/>
                </a:solidFill>
              </a:defRPr>
            </a:pPr>
            <a:r>
              <a:rPr sz="975" b="1">
                <a:solidFill>
                  <a:srgbClr val="0B63CE"/>
                </a:solidFill>
              </a:rPr>
              <a:t>CELTREK DEALER GROWTH PROGRAM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ABFB6CC-7E59-45BC-BEE7-6305B58EF292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953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0B1F33"/>
                </a:solidFill>
              </a:defRPr>
            </a:pPr>
            <a:r>
              <a:rPr sz="2700" b="1">
                <a:solidFill>
                  <a:srgbClr val="0B1F33"/>
                </a:solidFill>
              </a:rPr>
              <a:t>Capability build hoti rahegi—sirf ek baar ki training nahi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2F68C6A-D228-4F55-B643-1D4236411460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819150" cy="47625"/>
          </a:xfrm>
          <a:prstGeom prst="rect">
            <a:avLst/>
          </a:prstGeom>
          <a:solidFill>
            <a:srgbClr val="FF8A34"/>
          </a:solidFill>
          <a:ln w="0">
            <a:solidFill>
              <a:srgbClr val="FF8A34"/>
            </a:solidFill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C9E7AA5-DEE6-4F52-A2D2-183FB1EC7AC2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000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1">
                <a:solidFill>
                  <a:srgbClr val="607086"/>
                </a:solidFill>
              </a:defRPr>
            </a:pPr>
            <a:r>
              <a:rPr sz="825" b="1">
                <a:solidFill>
                  <a:srgbClr val="607086"/>
                </a:solidFill>
              </a:rPr>
              <a:t>CELTREK TECHNOLOGIES PVT LTD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87E0AA-43BF-4842-AF00-E8CF17A9B6DF}"/>
              </a:ext>
            </a:extLst>
          </p:cNvPr>
          <p:cNvSpPr>
            <a:spLocks noGrp="1"/>
          </p:cNvSpPr>
          <p:nvPr/>
        </p:nvSpPr>
        <p:spPr>
          <a:xfrm>
            <a:off x="11144250" y="6477000"/>
            <a:ext cx="4381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825" b="1">
                <a:solidFill>
                  <a:srgbClr val="607086"/>
                </a:solidFill>
              </a:defRPr>
            </a:pPr>
            <a:r>
              <a:rPr sz="825" b="1">
                <a:solidFill>
                  <a:srgbClr val="607086"/>
                </a:solidFill>
              </a:rPr>
              <a:t>07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E878C3-D9EF-4C6F-BE77-AA1C14D6961E}"/>
              </a:ext>
            </a:extLst>
          </p:cNvPr>
          <p:cNvSpPr>
            <a:spLocks noGrp="1"/>
          </p:cNvSpPr>
          <p:nvPr/>
        </p:nvSpPr>
        <p:spPr>
          <a:xfrm>
            <a:off x="619125" y="1714500"/>
            <a:ext cx="2381250" cy="66675"/>
          </a:xfrm>
          <a:prstGeom prst="rect">
            <a:avLst/>
          </a:prstGeom>
          <a:solidFill>
            <a:srgbClr val="0B63CE"/>
          </a:solidFill>
          <a:ln w="0">
            <a:solidFill>
              <a:srgbClr val="0B63CE"/>
            </a:solidFill>
            <a:prstDash val="solid"/>
          </a:ln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296F5A-9E2D-40C3-8CD3-1526D45EA70C}"/>
              </a:ext>
            </a:extLst>
          </p:cNvPr>
          <p:cNvSpPr>
            <a:spLocks noGrp="1"/>
          </p:cNvSpPr>
          <p:nvPr/>
        </p:nvSpPr>
        <p:spPr>
          <a:xfrm>
            <a:off x="619125" y="2047875"/>
            <a:ext cx="23812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0B1F33"/>
                </a:solidFill>
              </a:defRPr>
            </a:pPr>
            <a:r>
              <a:rPr sz="1650" b="1">
                <a:solidFill>
                  <a:srgbClr val="0B1F33"/>
                </a:solidFill>
              </a:rPr>
              <a:t>PRODUCT KNOWLEDGE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5AA5F2-B6D3-460D-8333-D8F3EDEDB0C8}"/>
              </a:ext>
            </a:extLst>
          </p:cNvPr>
          <p:cNvSpPr>
            <a:spLocks noGrp="1"/>
          </p:cNvSpPr>
          <p:nvPr/>
        </p:nvSpPr>
        <p:spPr>
          <a:xfrm>
            <a:off x="619125" y="2952750"/>
            <a:ext cx="2381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607086"/>
                </a:solidFill>
              </a:defRPr>
            </a:pPr>
            <a:r>
              <a:rPr sz="1350" b="0">
                <a:solidFill>
                  <a:srgbClr val="607086"/>
                </a:solidFill>
              </a:rPr>
              <a:t>Positioning, specs, competition, use cases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3C46178-B486-4A55-AA0C-C95EAF4C8DE8}"/>
              </a:ext>
            </a:extLst>
          </p:cNvPr>
          <p:cNvSpPr>
            <a:spLocks noGrp="1"/>
          </p:cNvSpPr>
          <p:nvPr/>
        </p:nvSpPr>
        <p:spPr>
          <a:xfrm>
            <a:off x="3476625" y="1714500"/>
            <a:ext cx="2381250" cy="66675"/>
          </a:xfrm>
          <a:prstGeom prst="rect">
            <a:avLst/>
          </a:prstGeom>
          <a:solidFill>
            <a:srgbClr val="12B5CB"/>
          </a:solidFill>
          <a:ln w="0">
            <a:solidFill>
              <a:srgbClr val="12B5CB"/>
            </a:solidFill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1B5A99D-AC3A-489D-BE1E-5BC5E1A94F8F}"/>
              </a:ext>
            </a:extLst>
          </p:cNvPr>
          <p:cNvSpPr>
            <a:spLocks noGrp="1"/>
          </p:cNvSpPr>
          <p:nvPr/>
        </p:nvSpPr>
        <p:spPr>
          <a:xfrm>
            <a:off x="3476625" y="2047875"/>
            <a:ext cx="23812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0B1F33"/>
                </a:solidFill>
              </a:defRPr>
            </a:pPr>
            <a:r>
              <a:rPr sz="1650" b="1">
                <a:solidFill>
                  <a:srgbClr val="0B1F33"/>
                </a:solidFill>
              </a:rPr>
              <a:t>SERVICE TRAINING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7DA070F-5745-4585-9685-7E957776CB9D}"/>
              </a:ext>
            </a:extLst>
          </p:cNvPr>
          <p:cNvSpPr>
            <a:spLocks noGrp="1"/>
          </p:cNvSpPr>
          <p:nvPr/>
        </p:nvSpPr>
        <p:spPr>
          <a:xfrm>
            <a:off x="3476625" y="2952750"/>
            <a:ext cx="2381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607086"/>
                </a:solidFill>
              </a:defRPr>
            </a:pPr>
            <a:r>
              <a:rPr sz="1350" b="0">
                <a:solidFill>
                  <a:srgbClr val="607086"/>
                </a:solidFill>
              </a:rPr>
              <a:t>Installation basics, diagnosis, escalation discipline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20FF26-F174-4CE0-B93F-D1E2A9F8255B}"/>
              </a:ext>
            </a:extLst>
          </p:cNvPr>
          <p:cNvSpPr>
            <a:spLocks noGrp="1"/>
          </p:cNvSpPr>
          <p:nvPr/>
        </p:nvSpPr>
        <p:spPr>
          <a:xfrm>
            <a:off x="6334125" y="1714500"/>
            <a:ext cx="2381250" cy="66675"/>
          </a:xfrm>
          <a:prstGeom prst="rect">
            <a:avLst/>
          </a:prstGeom>
          <a:solidFill>
            <a:srgbClr val="FF8A34"/>
          </a:solidFill>
          <a:ln w="0">
            <a:solidFill>
              <a:srgbClr val="FF8A3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D314AAD-50E8-4BCD-8434-2CEEC5D1D21B}"/>
              </a:ext>
            </a:extLst>
          </p:cNvPr>
          <p:cNvSpPr>
            <a:spLocks noGrp="1"/>
          </p:cNvSpPr>
          <p:nvPr/>
        </p:nvSpPr>
        <p:spPr>
          <a:xfrm>
            <a:off x="6334125" y="2047875"/>
            <a:ext cx="23812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0B1F33"/>
                </a:solidFill>
              </a:defRPr>
            </a:pPr>
            <a:r>
              <a:rPr sz="1650" b="1">
                <a:solidFill>
                  <a:srgbClr val="0B1F33"/>
                </a:solidFill>
              </a:rPr>
              <a:t>FORTNIGHTLY REVIEW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48DF9C-05BA-4E89-9D69-262F309B9368}"/>
              </a:ext>
            </a:extLst>
          </p:cNvPr>
          <p:cNvSpPr>
            <a:spLocks noGrp="1"/>
          </p:cNvSpPr>
          <p:nvPr/>
        </p:nvSpPr>
        <p:spPr>
          <a:xfrm>
            <a:off x="6334125" y="2952750"/>
            <a:ext cx="2381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607086"/>
                </a:solidFill>
              </a:defRPr>
            </a:pPr>
            <a:r>
              <a:rPr sz="1350" b="0">
                <a:solidFill>
                  <a:srgbClr val="607086"/>
                </a:solidFill>
              </a:rPr>
              <a:t>Har 15 din pipeline, problems, next actions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0D5636B-3EE6-4A69-811E-3968EB38CEF7}"/>
              </a:ext>
            </a:extLst>
          </p:cNvPr>
          <p:cNvSpPr>
            <a:spLocks noGrp="1"/>
          </p:cNvSpPr>
          <p:nvPr/>
        </p:nvSpPr>
        <p:spPr>
          <a:xfrm>
            <a:off x="9191625" y="1714500"/>
            <a:ext cx="2381250" cy="66675"/>
          </a:xfrm>
          <a:prstGeom prst="rect">
            <a:avLst/>
          </a:prstGeom>
          <a:solidFill>
            <a:srgbClr val="23A36D"/>
          </a:solidFill>
          <a:ln w="0">
            <a:solidFill>
              <a:srgbClr val="23A36D"/>
            </a:solidFill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ED343E-2291-4F7D-847E-78C7154AB5D2}"/>
              </a:ext>
            </a:extLst>
          </p:cNvPr>
          <p:cNvSpPr>
            <a:spLocks noGrp="1"/>
          </p:cNvSpPr>
          <p:nvPr/>
        </p:nvSpPr>
        <p:spPr>
          <a:xfrm>
            <a:off x="9191625" y="2047875"/>
            <a:ext cx="23812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0B1F33"/>
                </a:solidFill>
              </a:defRPr>
            </a:pPr>
            <a:r>
              <a:rPr sz="1650" b="1">
                <a:solidFill>
                  <a:srgbClr val="0B1F33"/>
                </a:solidFill>
              </a:rPr>
              <a:t>ONGOING HANDHOLDING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FA3EFEF-9923-4E1D-9CE3-D9FF96D075B2}"/>
              </a:ext>
            </a:extLst>
          </p:cNvPr>
          <p:cNvSpPr>
            <a:spLocks noGrp="1"/>
          </p:cNvSpPr>
          <p:nvPr/>
        </p:nvSpPr>
        <p:spPr>
          <a:xfrm>
            <a:off x="9191625" y="2952750"/>
            <a:ext cx="2381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607086"/>
                </a:solidFill>
              </a:defRPr>
            </a:pPr>
            <a:r>
              <a:rPr sz="1350" b="0">
                <a:solidFill>
                  <a:srgbClr val="607086"/>
                </a:solidFill>
              </a:rPr>
              <a:t>Area mein establish hone tak guided support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4B55105-D6D1-4BFE-90E0-75626A4892FC}"/>
              </a:ext>
            </a:extLst>
          </p:cNvPr>
          <p:cNvSpPr>
            <a:spLocks noGrp="1"/>
          </p:cNvSpPr>
          <p:nvPr/>
        </p:nvSpPr>
        <p:spPr>
          <a:xfrm>
            <a:off x="2381250" y="4762500"/>
            <a:ext cx="7429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550" b="1">
                <a:solidFill>
                  <a:srgbClr val="0B63CE"/>
                </a:solidFill>
              </a:defRPr>
            </a:pPr>
            <a:r>
              <a:rPr sz="2550" b="1">
                <a:solidFill>
                  <a:srgbClr val="0B63CE"/>
                </a:solidFill>
              </a:rPr>
              <a:t>Learn → Apply → Review → Improve</a:t>
            </a:r>
          </a:p>
        </p:txBody>
      </p:sp>
    </p:spTree>
    <p:extLst>
      <p:ext uri="{BB962C8B-B14F-4D97-AF65-F5344CB8AC3E}">
        <p14:creationId xmlns:p14="http://schemas.microsoft.com/office/powerpoint/2010/main" val="842673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EB5719BD-2596-4C07-BE3F-78ABBD12592D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63CE"/>
                </a:solidFill>
              </a:defRPr>
            </a:pPr>
            <a:r>
              <a:rPr sz="975" b="1">
                <a:solidFill>
                  <a:srgbClr val="0B63CE"/>
                </a:solidFill>
              </a:rPr>
              <a:t>CELTREK DEALER GROWTH PROGRAM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8F234BD-153D-40CF-9EC5-10A7F98D8FDE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953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0B1F33"/>
                </a:solidFill>
              </a:defRPr>
            </a:pPr>
            <a:r>
              <a:rPr sz="2700" b="1">
                <a:solidFill>
                  <a:srgbClr val="0B1F33"/>
                </a:solidFill>
              </a:rPr>
              <a:t>Systematic team banegi to territory coverage repeatable hoga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18D912-5669-4B9B-A09B-9E54382AAE64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819150" cy="47625"/>
          </a:xfrm>
          <a:prstGeom prst="rect">
            <a:avLst/>
          </a:prstGeom>
          <a:solidFill>
            <a:srgbClr val="FF8A34"/>
          </a:solidFill>
          <a:ln w="0">
            <a:solidFill>
              <a:srgbClr val="FF8A34"/>
            </a:solidFill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12B61B-36D5-4E9C-BBC3-A2906AD1A848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000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1">
                <a:solidFill>
                  <a:srgbClr val="607086"/>
                </a:solidFill>
              </a:defRPr>
            </a:pPr>
            <a:r>
              <a:rPr sz="825" b="1">
                <a:solidFill>
                  <a:srgbClr val="607086"/>
                </a:solidFill>
              </a:rPr>
              <a:t>CELTREK TECHNOLOGIES PVT LTD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46EB3D-3C4E-4CB0-863A-9368E713CF97}"/>
              </a:ext>
            </a:extLst>
          </p:cNvPr>
          <p:cNvSpPr>
            <a:spLocks noGrp="1"/>
          </p:cNvSpPr>
          <p:nvPr/>
        </p:nvSpPr>
        <p:spPr>
          <a:xfrm>
            <a:off x="11144250" y="6477000"/>
            <a:ext cx="4381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825" b="1">
                <a:solidFill>
                  <a:srgbClr val="607086"/>
                </a:solidFill>
              </a:defRPr>
            </a:pPr>
            <a:r>
              <a:rPr sz="825" b="1">
                <a:solidFill>
                  <a:srgbClr val="607086"/>
                </a:solidFill>
              </a:rPr>
              <a:t>08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EFC10D9-3262-4FCA-A1B3-3B7E3692EF16}"/>
              </a:ext>
            </a:extLst>
          </p:cNvPr>
          <p:cNvSpPr>
            <a:spLocks noGrp="1"/>
          </p:cNvSpPr>
          <p:nvPr/>
        </p:nvSpPr>
        <p:spPr>
          <a:xfrm>
            <a:off x="714375" y="1809750"/>
            <a:ext cx="2476500" cy="2524125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2F1AEC-85B9-41D5-A2F3-71855DD1EBA9}"/>
              </a:ext>
            </a:extLst>
          </p:cNvPr>
          <p:cNvSpPr>
            <a:spLocks noGrp="1"/>
          </p:cNvSpPr>
          <p:nvPr/>
        </p:nvSpPr>
        <p:spPr>
          <a:xfrm>
            <a:off x="904875" y="2000250"/>
            <a:ext cx="4191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FF8A34"/>
                </a:solidFill>
              </a:defRPr>
            </a:pPr>
            <a:r>
              <a:rPr sz="1500" b="1">
                <a:solidFill>
                  <a:srgbClr val="FF8A34"/>
                </a:solidFill>
              </a:rPr>
              <a:t>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6E3633-B731-4317-9963-C41D8C445701}"/>
              </a:ext>
            </a:extLst>
          </p:cNvPr>
          <p:cNvSpPr>
            <a:spLocks noGrp="1"/>
          </p:cNvSpPr>
          <p:nvPr/>
        </p:nvSpPr>
        <p:spPr>
          <a:xfrm>
            <a:off x="904875" y="2571750"/>
            <a:ext cx="20955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0B1F33"/>
                </a:solidFill>
              </a:defRPr>
            </a:pPr>
            <a:r>
              <a:rPr sz="1650" b="1">
                <a:solidFill>
                  <a:srgbClr val="0B1F33"/>
                </a:solidFill>
              </a:rPr>
              <a:t>LEAD FINDER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D8602B3-8569-46AA-A608-6668EF0EC648}"/>
              </a:ext>
            </a:extLst>
          </p:cNvPr>
          <p:cNvSpPr>
            <a:spLocks noGrp="1"/>
          </p:cNvSpPr>
          <p:nvPr/>
        </p:nvSpPr>
        <p:spPr>
          <a:xfrm>
            <a:off x="904875" y="3333750"/>
            <a:ext cx="2095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086"/>
                </a:solidFill>
              </a:defRPr>
            </a:pPr>
            <a:r>
              <a:rPr sz="1275" b="0">
                <a:solidFill>
                  <a:srgbClr val="607086"/>
                </a:solidFill>
              </a:rPr>
              <a:t>Schools, offices, institutions map kare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4F8C88F-1685-4D24-A5DF-E9883D5FFE27}"/>
              </a:ext>
            </a:extLst>
          </p:cNvPr>
          <p:cNvSpPr>
            <a:spLocks noGrp="1"/>
          </p:cNvSpPr>
          <p:nvPr/>
        </p:nvSpPr>
        <p:spPr>
          <a:xfrm>
            <a:off x="3524250" y="1809750"/>
            <a:ext cx="2476500" cy="2524125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76AAC1-165E-414A-BA0D-9B4F88CE371F}"/>
              </a:ext>
            </a:extLst>
          </p:cNvPr>
          <p:cNvSpPr>
            <a:spLocks noGrp="1"/>
          </p:cNvSpPr>
          <p:nvPr/>
        </p:nvSpPr>
        <p:spPr>
          <a:xfrm>
            <a:off x="3714750" y="2000250"/>
            <a:ext cx="4191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FF8A34"/>
                </a:solidFill>
              </a:defRPr>
            </a:pPr>
            <a:r>
              <a:rPr sz="1500" b="1">
                <a:solidFill>
                  <a:srgbClr val="FF8A34"/>
                </a:solidFill>
              </a:rPr>
              <a:t>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A5DD6BF-3ABE-4F5C-B3B8-8236E5A03374}"/>
              </a:ext>
            </a:extLst>
          </p:cNvPr>
          <p:cNvSpPr>
            <a:spLocks noGrp="1"/>
          </p:cNvSpPr>
          <p:nvPr/>
        </p:nvSpPr>
        <p:spPr>
          <a:xfrm>
            <a:off x="3714750" y="2571750"/>
            <a:ext cx="20955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0B1F33"/>
                </a:solidFill>
              </a:defRPr>
            </a:pPr>
            <a:r>
              <a:rPr sz="1650" b="1">
                <a:solidFill>
                  <a:srgbClr val="0B1F33"/>
                </a:solidFill>
              </a:rPr>
              <a:t>SOLUTION SELLER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C0C28F-075C-47A5-982A-43B750DB778B}"/>
              </a:ext>
            </a:extLst>
          </p:cNvPr>
          <p:cNvSpPr>
            <a:spLocks noGrp="1"/>
          </p:cNvSpPr>
          <p:nvPr/>
        </p:nvSpPr>
        <p:spPr>
          <a:xfrm>
            <a:off x="3714750" y="3333750"/>
            <a:ext cx="2095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086"/>
                </a:solidFill>
              </a:defRPr>
            </a:pPr>
            <a:r>
              <a:rPr sz="1275" b="0">
                <a:solidFill>
                  <a:srgbClr val="607086"/>
                </a:solidFill>
              </a:rPr>
              <a:t>Need qualify karke proposal banaye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F512444-EE00-49F6-A213-3D5A36968B21}"/>
              </a:ext>
            </a:extLst>
          </p:cNvPr>
          <p:cNvSpPr>
            <a:spLocks noGrp="1"/>
          </p:cNvSpPr>
          <p:nvPr/>
        </p:nvSpPr>
        <p:spPr>
          <a:xfrm>
            <a:off x="6334125" y="1809750"/>
            <a:ext cx="2476500" cy="2524125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F6FA33B-6E21-4158-8D16-74DC70535861}"/>
              </a:ext>
            </a:extLst>
          </p:cNvPr>
          <p:cNvSpPr>
            <a:spLocks noGrp="1"/>
          </p:cNvSpPr>
          <p:nvPr/>
        </p:nvSpPr>
        <p:spPr>
          <a:xfrm>
            <a:off x="6524625" y="2000250"/>
            <a:ext cx="4191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FF8A34"/>
                </a:solidFill>
              </a:defRPr>
            </a:pPr>
            <a:r>
              <a:rPr sz="1500" b="1">
                <a:solidFill>
                  <a:srgbClr val="FF8A34"/>
                </a:solidFill>
              </a:rPr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C3A872E-2369-4599-B404-396AF91EE951}"/>
              </a:ext>
            </a:extLst>
          </p:cNvPr>
          <p:cNvSpPr>
            <a:spLocks noGrp="1"/>
          </p:cNvSpPr>
          <p:nvPr/>
        </p:nvSpPr>
        <p:spPr>
          <a:xfrm>
            <a:off x="6524625" y="2571750"/>
            <a:ext cx="20955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0B1F33"/>
                </a:solidFill>
              </a:defRPr>
            </a:pPr>
            <a:r>
              <a:rPr sz="1650" b="1">
                <a:solidFill>
                  <a:srgbClr val="0B1F33"/>
                </a:solidFill>
              </a:rPr>
              <a:t>TENDER / GeM DESK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B9FDDBE-081B-4D1E-A7BF-1A9195237A2C}"/>
              </a:ext>
            </a:extLst>
          </p:cNvPr>
          <p:cNvSpPr>
            <a:spLocks noGrp="1"/>
          </p:cNvSpPr>
          <p:nvPr/>
        </p:nvSpPr>
        <p:spPr>
          <a:xfrm>
            <a:off x="6524625" y="3333750"/>
            <a:ext cx="2095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086"/>
                </a:solidFill>
              </a:defRPr>
            </a:pPr>
            <a:r>
              <a:rPr sz="1275" b="0">
                <a:solidFill>
                  <a:srgbClr val="607086"/>
                </a:solidFill>
              </a:rPr>
              <a:t>Documents, price validity, bid tracking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B65A30C-13D9-427F-B4F5-C2B46A8429ED}"/>
              </a:ext>
            </a:extLst>
          </p:cNvPr>
          <p:cNvSpPr>
            <a:spLocks noGrp="1"/>
          </p:cNvSpPr>
          <p:nvPr/>
        </p:nvSpPr>
        <p:spPr>
          <a:xfrm>
            <a:off x="9144000" y="1809750"/>
            <a:ext cx="2476500" cy="2524125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5997640-E091-40A4-A464-36F9BF7AE31D}"/>
              </a:ext>
            </a:extLst>
          </p:cNvPr>
          <p:cNvSpPr>
            <a:spLocks noGrp="1"/>
          </p:cNvSpPr>
          <p:nvPr/>
        </p:nvSpPr>
        <p:spPr>
          <a:xfrm>
            <a:off x="9334500" y="2000250"/>
            <a:ext cx="4191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FF8A34"/>
                </a:solidFill>
              </a:defRPr>
            </a:pPr>
            <a:r>
              <a:rPr sz="1500" b="1">
                <a:solidFill>
                  <a:srgbClr val="FF8A34"/>
                </a:solidFill>
              </a:rPr>
              <a:t>4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EB79FFD-665B-4BF9-B6BD-4581459F0354}"/>
              </a:ext>
            </a:extLst>
          </p:cNvPr>
          <p:cNvSpPr>
            <a:spLocks noGrp="1"/>
          </p:cNvSpPr>
          <p:nvPr/>
        </p:nvSpPr>
        <p:spPr>
          <a:xfrm>
            <a:off x="9334500" y="2571750"/>
            <a:ext cx="20955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0B1F33"/>
                </a:solidFill>
              </a:defRPr>
            </a:pPr>
            <a:r>
              <a:rPr sz="1650" b="1">
                <a:solidFill>
                  <a:srgbClr val="0B1F33"/>
                </a:solidFill>
              </a:rPr>
              <a:t>SERVICE LINK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DE59F4F-A56F-44CB-B816-487450EEFFD4}"/>
              </a:ext>
            </a:extLst>
          </p:cNvPr>
          <p:cNvSpPr>
            <a:spLocks noGrp="1"/>
          </p:cNvSpPr>
          <p:nvPr/>
        </p:nvSpPr>
        <p:spPr>
          <a:xfrm>
            <a:off x="9334500" y="3333750"/>
            <a:ext cx="2095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086"/>
                </a:solidFill>
              </a:defRPr>
            </a:pPr>
            <a:r>
              <a:rPr sz="1275" b="0">
                <a:solidFill>
                  <a:srgbClr val="607086"/>
                </a:solidFill>
              </a:rPr>
              <a:t>Demo, installation, complaint coordination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8EFECC4-DF49-42A5-8C55-C4C63ECC45B9}"/>
              </a:ext>
            </a:extLst>
          </p:cNvPr>
          <p:cNvSpPr>
            <a:spLocks noGrp="1"/>
          </p:cNvSpPr>
          <p:nvPr/>
        </p:nvSpPr>
        <p:spPr>
          <a:xfrm>
            <a:off x="1152427" y="4933656"/>
            <a:ext cx="9906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>
                <a:solidFill>
                  <a:srgbClr val="0B1F33"/>
                </a:solidFill>
              </a:defRPr>
            </a:pPr>
            <a:r>
              <a:rPr sz="1800" b="1">
                <a:solidFill>
                  <a:srgbClr val="0B1F33"/>
                </a:solidFill>
              </a:rPr>
              <a:t>Weekly rhythm: target list • visit plan • follow-up • review • next action</a:t>
            </a:r>
          </a:p>
        </p:txBody>
      </p:sp>
    </p:spTree>
    <p:extLst>
      <p:ext uri="{BB962C8B-B14F-4D97-AF65-F5344CB8AC3E}">
        <p14:creationId xmlns:p14="http://schemas.microsoft.com/office/powerpoint/2010/main" val="1414628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72196EAF-F591-417F-A51F-D6285C5AD007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63CE"/>
                </a:solidFill>
              </a:defRPr>
            </a:pPr>
            <a:r>
              <a:rPr sz="975" b="1">
                <a:solidFill>
                  <a:srgbClr val="0B63CE"/>
                </a:solidFill>
              </a:rPr>
              <a:t>CELTREK DEALER GROWTH PROGRAM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3FDC15E-644B-4194-869A-51409136F18C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953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0B1F33"/>
                </a:solidFill>
              </a:defRPr>
            </a:pPr>
            <a:r>
              <a:rPr sz="2700" b="1">
                <a:solidFill>
                  <a:srgbClr val="0B1F33"/>
                </a:solidFill>
              </a:rPr>
              <a:t>Har territory mein 6 customer pools—ek hi market par depend mat rahiye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7648C56-0998-48D2-B699-39CF577AAB88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819150" cy="47625"/>
          </a:xfrm>
          <a:prstGeom prst="rect">
            <a:avLst/>
          </a:prstGeom>
          <a:solidFill>
            <a:srgbClr val="FF8A34"/>
          </a:solidFill>
          <a:ln w="0">
            <a:solidFill>
              <a:srgbClr val="FF8A34"/>
            </a:solidFill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7F1E6C-7022-458D-895E-62264641DF3F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000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1">
                <a:solidFill>
                  <a:srgbClr val="607086"/>
                </a:solidFill>
              </a:defRPr>
            </a:pPr>
            <a:r>
              <a:rPr sz="825" b="1">
                <a:solidFill>
                  <a:srgbClr val="607086"/>
                </a:solidFill>
              </a:rPr>
              <a:t>CELTREK TECHNOLOGIES PVT LTD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FE1B22-685B-4EA9-ADFF-4CB51C25C577}"/>
              </a:ext>
            </a:extLst>
          </p:cNvPr>
          <p:cNvSpPr>
            <a:spLocks noGrp="1"/>
          </p:cNvSpPr>
          <p:nvPr/>
        </p:nvSpPr>
        <p:spPr>
          <a:xfrm>
            <a:off x="11144250" y="6477000"/>
            <a:ext cx="4381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825" b="1">
                <a:solidFill>
                  <a:srgbClr val="607086"/>
                </a:solidFill>
              </a:defRPr>
            </a:pPr>
            <a:r>
              <a:rPr sz="825" b="1">
                <a:solidFill>
                  <a:srgbClr val="607086"/>
                </a:solidFill>
              </a:rPr>
              <a:t>09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8BF5F0E-3925-4FDC-87F3-D1F03A8F485A}"/>
              </a:ext>
            </a:extLst>
          </p:cNvPr>
          <p:cNvSpPr>
            <a:spLocks noGrp="1"/>
          </p:cNvSpPr>
          <p:nvPr/>
        </p:nvSpPr>
        <p:spPr>
          <a:xfrm>
            <a:off x="666750" y="1714500"/>
            <a:ext cx="3429000" cy="1285875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C67691-EFE1-4CF5-A772-7597C299AC1A}"/>
              </a:ext>
            </a:extLst>
          </p:cNvPr>
          <p:cNvSpPr>
            <a:spLocks noGrp="1"/>
          </p:cNvSpPr>
          <p:nvPr/>
        </p:nvSpPr>
        <p:spPr>
          <a:xfrm>
            <a:off x="876300" y="1924050"/>
            <a:ext cx="30003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0B1F33"/>
                </a:solidFill>
              </a:defRPr>
            </a:pPr>
            <a:r>
              <a:rPr sz="1800" b="1">
                <a:solidFill>
                  <a:srgbClr val="0B1F33"/>
                </a:solidFill>
              </a:rPr>
              <a:t>Schools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A99504-AF44-46C3-838C-B59181058FD1}"/>
              </a:ext>
            </a:extLst>
          </p:cNvPr>
          <p:cNvSpPr>
            <a:spLocks noGrp="1"/>
          </p:cNvSpPr>
          <p:nvPr/>
        </p:nvSpPr>
        <p:spPr>
          <a:xfrm>
            <a:off x="876300" y="2381250"/>
            <a:ext cx="300037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086"/>
                </a:solidFill>
              </a:defRPr>
            </a:pPr>
            <a:r>
              <a:rPr sz="1275" b="0">
                <a:solidFill>
                  <a:srgbClr val="607086"/>
                </a:solidFill>
              </a:rPr>
              <a:t>Labs, admin, exams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59101A8-63C7-4670-A6AC-A8668C2E3849}"/>
              </a:ext>
            </a:extLst>
          </p:cNvPr>
          <p:cNvSpPr>
            <a:spLocks noGrp="1"/>
          </p:cNvSpPr>
          <p:nvPr/>
        </p:nvSpPr>
        <p:spPr>
          <a:xfrm>
            <a:off x="4476750" y="1714500"/>
            <a:ext cx="3429000" cy="1285875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A9F19BD-CBC0-4FE2-B675-B08B53A9675A}"/>
              </a:ext>
            </a:extLst>
          </p:cNvPr>
          <p:cNvSpPr>
            <a:spLocks noGrp="1"/>
          </p:cNvSpPr>
          <p:nvPr/>
        </p:nvSpPr>
        <p:spPr>
          <a:xfrm>
            <a:off x="4686300" y="1924050"/>
            <a:ext cx="30003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0B1F33"/>
                </a:solidFill>
              </a:defRPr>
            </a:pPr>
            <a:r>
              <a:rPr sz="1800" b="1">
                <a:solidFill>
                  <a:srgbClr val="0B1F33"/>
                </a:solidFill>
              </a:rPr>
              <a:t>Colleges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006259F-279A-45D3-AAB9-C178E25A49B7}"/>
              </a:ext>
            </a:extLst>
          </p:cNvPr>
          <p:cNvSpPr>
            <a:spLocks noGrp="1"/>
          </p:cNvSpPr>
          <p:nvPr/>
        </p:nvSpPr>
        <p:spPr>
          <a:xfrm>
            <a:off x="4686300" y="2381250"/>
            <a:ext cx="300037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086"/>
                </a:solidFill>
              </a:defRPr>
            </a:pPr>
            <a:r>
              <a:rPr sz="1275" b="0">
                <a:solidFill>
                  <a:srgbClr val="607086"/>
                </a:solidFill>
              </a:rPr>
              <a:t>Departments, libraries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50B6C77-DC93-423C-9FAC-EE9247C5FE3B}"/>
              </a:ext>
            </a:extLst>
          </p:cNvPr>
          <p:cNvSpPr>
            <a:spLocks noGrp="1"/>
          </p:cNvSpPr>
          <p:nvPr/>
        </p:nvSpPr>
        <p:spPr>
          <a:xfrm>
            <a:off x="8286750" y="1714500"/>
            <a:ext cx="3429000" cy="1285875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81DC4EB-768A-41E4-97C8-B2377E62AF81}"/>
              </a:ext>
            </a:extLst>
          </p:cNvPr>
          <p:cNvSpPr>
            <a:spLocks noGrp="1"/>
          </p:cNvSpPr>
          <p:nvPr/>
        </p:nvSpPr>
        <p:spPr>
          <a:xfrm>
            <a:off x="8496300" y="1924050"/>
            <a:ext cx="30003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0B1F33"/>
                </a:solidFill>
              </a:defRPr>
            </a:pPr>
            <a:r>
              <a:rPr sz="1800" b="1">
                <a:solidFill>
                  <a:srgbClr val="0B1F33"/>
                </a:solidFill>
              </a:rPr>
              <a:t>Universities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99980FC-6D7D-4C5D-87EE-1D9F6896FC0A}"/>
              </a:ext>
            </a:extLst>
          </p:cNvPr>
          <p:cNvSpPr>
            <a:spLocks noGrp="1"/>
          </p:cNvSpPr>
          <p:nvPr/>
        </p:nvSpPr>
        <p:spPr>
          <a:xfrm>
            <a:off x="8496300" y="2381250"/>
            <a:ext cx="300037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086"/>
                </a:solidFill>
              </a:defRPr>
            </a:pPr>
            <a:r>
              <a:rPr sz="1275" b="0">
                <a:solidFill>
                  <a:srgbClr val="607086"/>
                </a:solidFill>
              </a:rPr>
              <a:t>High-volume distributed needs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9B35193-31D5-4CD8-86CC-CFBC1705B68E}"/>
              </a:ext>
            </a:extLst>
          </p:cNvPr>
          <p:cNvSpPr>
            <a:spLocks noGrp="1"/>
          </p:cNvSpPr>
          <p:nvPr/>
        </p:nvSpPr>
        <p:spPr>
          <a:xfrm>
            <a:off x="666750" y="3429000"/>
            <a:ext cx="3429000" cy="1285875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77EBCBF-671B-43B0-B0F0-349A3C7C42E7}"/>
              </a:ext>
            </a:extLst>
          </p:cNvPr>
          <p:cNvSpPr>
            <a:spLocks noGrp="1"/>
          </p:cNvSpPr>
          <p:nvPr/>
        </p:nvSpPr>
        <p:spPr>
          <a:xfrm>
            <a:off x="876300" y="3638550"/>
            <a:ext cx="30003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0B1F33"/>
                </a:solidFill>
              </a:defRPr>
            </a:pPr>
            <a:r>
              <a:rPr sz="1800" b="1">
                <a:solidFill>
                  <a:srgbClr val="0B1F33"/>
                </a:solidFill>
              </a:rPr>
              <a:t>Govt Offices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6C5E98B-8C47-4929-8301-50EB17816094}"/>
              </a:ext>
            </a:extLst>
          </p:cNvPr>
          <p:cNvSpPr>
            <a:spLocks noGrp="1"/>
          </p:cNvSpPr>
          <p:nvPr/>
        </p:nvSpPr>
        <p:spPr>
          <a:xfrm>
            <a:off x="876300" y="4095750"/>
            <a:ext cx="300037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086"/>
                </a:solidFill>
              </a:defRPr>
            </a:pPr>
            <a:r>
              <a:rPr sz="1275" b="0">
                <a:solidFill>
                  <a:srgbClr val="607086"/>
                </a:solidFill>
              </a:rPr>
              <a:t>GeM / tender opportunities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405A709E-5A2F-4857-AAD5-F27D9F61172B}"/>
              </a:ext>
            </a:extLst>
          </p:cNvPr>
          <p:cNvSpPr>
            <a:spLocks noGrp="1"/>
          </p:cNvSpPr>
          <p:nvPr/>
        </p:nvSpPr>
        <p:spPr>
          <a:xfrm>
            <a:off x="4476750" y="3429000"/>
            <a:ext cx="3429000" cy="1285875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8AA083E-1C06-4DB0-9001-730A99D1DBC1}"/>
              </a:ext>
            </a:extLst>
          </p:cNvPr>
          <p:cNvSpPr>
            <a:spLocks noGrp="1"/>
          </p:cNvSpPr>
          <p:nvPr/>
        </p:nvSpPr>
        <p:spPr>
          <a:xfrm>
            <a:off x="4686300" y="3638550"/>
            <a:ext cx="30003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0B1F33"/>
                </a:solidFill>
              </a:defRPr>
            </a:pPr>
            <a:r>
              <a:rPr sz="1800" b="1">
                <a:solidFill>
                  <a:srgbClr val="0B1F33"/>
                </a:solidFill>
              </a:rPr>
              <a:t>Corporates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B06C59E-956D-49D1-A7FA-3B9277AFA2EB}"/>
              </a:ext>
            </a:extLst>
          </p:cNvPr>
          <p:cNvSpPr>
            <a:spLocks noGrp="1"/>
          </p:cNvSpPr>
          <p:nvPr/>
        </p:nvSpPr>
        <p:spPr>
          <a:xfrm>
            <a:off x="4686300" y="4095750"/>
            <a:ext cx="300037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086"/>
                </a:solidFill>
              </a:defRPr>
            </a:pPr>
            <a:r>
              <a:rPr sz="1275" b="0">
                <a:solidFill>
                  <a:srgbClr val="607086"/>
                </a:solidFill>
              </a:rPr>
              <a:t>A4 print + managed needs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EBB5F3E-2498-47A9-A2D3-72E80FF6B4DD}"/>
              </a:ext>
            </a:extLst>
          </p:cNvPr>
          <p:cNvSpPr>
            <a:spLocks noGrp="1"/>
          </p:cNvSpPr>
          <p:nvPr/>
        </p:nvSpPr>
        <p:spPr>
          <a:xfrm>
            <a:off x="8286750" y="3429000"/>
            <a:ext cx="3429000" cy="1285875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9525">
            <a:solidFill>
              <a:srgbClr val="D6E2EC"/>
            </a:solidFill>
            <a:prstDash val="solid"/>
          </a:ln>
        </p:spPr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C1CBA28-CB85-463C-8A21-A32EEB714962}"/>
              </a:ext>
            </a:extLst>
          </p:cNvPr>
          <p:cNvSpPr>
            <a:spLocks noGrp="1"/>
          </p:cNvSpPr>
          <p:nvPr/>
        </p:nvSpPr>
        <p:spPr>
          <a:xfrm>
            <a:off x="8496300" y="3638550"/>
            <a:ext cx="30003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0B1F33"/>
                </a:solidFill>
              </a:defRPr>
            </a:pPr>
            <a:r>
              <a:rPr sz="1800" b="1">
                <a:solidFill>
                  <a:srgbClr val="0B1F33"/>
                </a:solidFill>
              </a:rPr>
              <a:t>Jobbers / Press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5520242-8C48-4E01-91D2-E4E3A2402385}"/>
              </a:ext>
            </a:extLst>
          </p:cNvPr>
          <p:cNvSpPr>
            <a:spLocks noGrp="1"/>
          </p:cNvSpPr>
          <p:nvPr/>
        </p:nvSpPr>
        <p:spPr>
          <a:xfrm>
            <a:off x="8496300" y="4095750"/>
            <a:ext cx="300037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086"/>
                </a:solidFill>
              </a:defRPr>
            </a:pPr>
            <a:r>
              <a:rPr sz="1275" b="0">
                <a:solidFill>
                  <a:srgbClr val="607086"/>
                </a:solidFill>
              </a:rPr>
              <a:t>Production &amp; commercial volume</a:t>
            </a:r>
          </a:p>
        </p:txBody>
      </p:sp>
    </p:spTree>
    <p:extLst>
      <p:ext uri="{BB962C8B-B14F-4D97-AF65-F5344CB8AC3E}">
        <p14:creationId xmlns:p14="http://schemas.microsoft.com/office/powerpoint/2010/main" val="110306619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935</Words>
  <Application>Microsoft Office PowerPoint</Application>
  <DocSecurity>0</DocSecurity>
  <PresentationFormat>Widescreen</PresentationFormat>
  <Paragraphs>222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Ganesh Waddar</cp:lastModifiedBy>
  <cp:revision>1</cp:revision>
  <dcterms:created xsi:type="dcterms:W3CDTF">2026-08-19T09:50:55Z</dcterms:created>
  <dcterms:modified xsi:type="dcterms:W3CDTF">2026-08-19T13:29:16Z</dcterms:modified>
</cp:coreProperties>
</file>